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252"/>
  </p:notesMasterIdLst>
  <p:sldIdLst>
    <p:sldId id="256" r:id="rId5"/>
    <p:sldId id="1458" r:id="rId6"/>
    <p:sldId id="1467" r:id="rId7"/>
    <p:sldId id="1468" r:id="rId8"/>
    <p:sldId id="1532" r:id="rId9"/>
    <p:sldId id="1460" r:id="rId10"/>
    <p:sldId id="1461" r:id="rId11"/>
    <p:sldId id="1462" r:id="rId12"/>
    <p:sldId id="1463" r:id="rId13"/>
    <p:sldId id="1464" r:id="rId14"/>
    <p:sldId id="1472" r:id="rId15"/>
    <p:sldId id="1473" r:id="rId16"/>
    <p:sldId id="1474" r:id="rId17"/>
    <p:sldId id="1476" r:id="rId18"/>
    <p:sldId id="1477" r:id="rId19"/>
    <p:sldId id="1478" r:id="rId20"/>
    <p:sldId id="1481" r:id="rId21"/>
    <p:sldId id="1482" r:id="rId22"/>
    <p:sldId id="1483" r:id="rId23"/>
    <p:sldId id="1484" r:id="rId24"/>
    <p:sldId id="1485" r:id="rId25"/>
    <p:sldId id="1486" r:id="rId26"/>
    <p:sldId id="1487" r:id="rId27"/>
    <p:sldId id="1489" r:id="rId28"/>
    <p:sldId id="1492" r:id="rId29"/>
    <p:sldId id="1494" r:id="rId30"/>
    <p:sldId id="1495" r:id="rId31"/>
    <p:sldId id="1496" r:id="rId32"/>
    <p:sldId id="1499" r:id="rId33"/>
    <p:sldId id="1500" r:id="rId34"/>
    <p:sldId id="1501" r:id="rId35"/>
    <p:sldId id="1502" r:id="rId36"/>
    <p:sldId id="1503" r:id="rId37"/>
    <p:sldId id="1504" r:id="rId38"/>
    <p:sldId id="1506" r:id="rId39"/>
    <p:sldId id="1508" r:id="rId40"/>
    <p:sldId id="1509" r:id="rId41"/>
    <p:sldId id="1511" r:id="rId42"/>
    <p:sldId id="1512" r:id="rId43"/>
    <p:sldId id="1516" r:id="rId44"/>
    <p:sldId id="1517" r:id="rId45"/>
    <p:sldId id="1518" r:id="rId46"/>
    <p:sldId id="1522" r:id="rId47"/>
    <p:sldId id="1523" r:id="rId48"/>
    <p:sldId id="1524" r:id="rId49"/>
    <p:sldId id="1525" r:id="rId50"/>
    <p:sldId id="1526" r:id="rId51"/>
    <p:sldId id="1527" r:id="rId52"/>
    <p:sldId id="1528" r:id="rId53"/>
    <p:sldId id="1529" r:id="rId54"/>
    <p:sldId id="1530" r:id="rId55"/>
    <p:sldId id="1533" r:id="rId56"/>
    <p:sldId id="1534" r:id="rId57"/>
    <p:sldId id="1466" r:id="rId58"/>
    <p:sldId id="1198" r:id="rId59"/>
    <p:sldId id="1257" r:id="rId60"/>
    <p:sldId id="1258" r:id="rId61"/>
    <p:sldId id="995" r:id="rId62"/>
    <p:sldId id="1055" r:id="rId63"/>
    <p:sldId id="993" r:id="rId64"/>
    <p:sldId id="998" r:id="rId65"/>
    <p:sldId id="1000" r:id="rId66"/>
    <p:sldId id="1001" r:id="rId67"/>
    <p:sldId id="996" r:id="rId68"/>
    <p:sldId id="1006" r:id="rId69"/>
    <p:sldId id="994" r:id="rId70"/>
    <p:sldId id="1061" r:id="rId71"/>
    <p:sldId id="1004" r:id="rId72"/>
    <p:sldId id="1032" r:id="rId73"/>
    <p:sldId id="1059" r:id="rId74"/>
    <p:sldId id="1060" r:id="rId75"/>
    <p:sldId id="1009" r:id="rId76"/>
    <p:sldId id="1034" r:id="rId77"/>
    <p:sldId id="1457" r:id="rId78"/>
    <p:sldId id="1056" r:id="rId79"/>
    <p:sldId id="1058" r:id="rId80"/>
    <p:sldId id="1012" r:id="rId81"/>
    <p:sldId id="1039" r:id="rId82"/>
    <p:sldId id="1035" r:id="rId83"/>
    <p:sldId id="1016" r:id="rId84"/>
    <p:sldId id="1036" r:id="rId85"/>
    <p:sldId id="1037" r:id="rId86"/>
    <p:sldId id="1018" r:id="rId87"/>
    <p:sldId id="1021" r:id="rId88"/>
    <p:sldId id="1038" r:id="rId89"/>
    <p:sldId id="1062" r:id="rId90"/>
    <p:sldId id="1029" r:id="rId91"/>
    <p:sldId id="1065" r:id="rId92"/>
    <p:sldId id="1068" r:id="rId93"/>
    <p:sldId id="1063" r:id="rId94"/>
    <p:sldId id="1069" r:id="rId95"/>
    <p:sldId id="1070" r:id="rId96"/>
    <p:sldId id="1071" r:id="rId97"/>
    <p:sldId id="1235" r:id="rId98"/>
    <p:sldId id="1264" r:id="rId99"/>
    <p:sldId id="1268" r:id="rId100"/>
    <p:sldId id="1269" r:id="rId101"/>
    <p:sldId id="1271" r:id="rId102"/>
    <p:sldId id="1270" r:id="rId103"/>
    <p:sldId id="1261" r:id="rId104"/>
    <p:sldId id="1262" r:id="rId105"/>
    <p:sldId id="1263" r:id="rId106"/>
    <p:sldId id="1275" r:id="rId107"/>
    <p:sldId id="1276" r:id="rId108"/>
    <p:sldId id="1279" r:id="rId109"/>
    <p:sldId id="1277" r:id="rId110"/>
    <p:sldId id="1280" r:id="rId111"/>
    <p:sldId id="1281" r:id="rId112"/>
    <p:sldId id="1283" r:id="rId113"/>
    <p:sldId id="1284" r:id="rId114"/>
    <p:sldId id="1301" r:id="rId115"/>
    <p:sldId id="1298" r:id="rId116"/>
    <p:sldId id="1299" r:id="rId117"/>
    <p:sldId id="1303" r:id="rId118"/>
    <p:sldId id="1304" r:id="rId119"/>
    <p:sldId id="1305" r:id="rId120"/>
    <p:sldId id="1282" r:id="rId121"/>
    <p:sldId id="1307" r:id="rId122"/>
    <p:sldId id="1286" r:id="rId123"/>
    <p:sldId id="1311" r:id="rId124"/>
    <p:sldId id="1294" r:id="rId125"/>
    <p:sldId id="1287" r:id="rId126"/>
    <p:sldId id="1312" r:id="rId127"/>
    <p:sldId id="1315" r:id="rId128"/>
    <p:sldId id="1316" r:id="rId129"/>
    <p:sldId id="1317" r:id="rId130"/>
    <p:sldId id="1314" r:id="rId131"/>
    <p:sldId id="1318" r:id="rId132"/>
    <p:sldId id="1295" r:id="rId133"/>
    <p:sldId id="1319" r:id="rId134"/>
    <p:sldId id="1289" r:id="rId135"/>
    <p:sldId id="1313" r:id="rId136"/>
    <p:sldId id="1297" r:id="rId137"/>
    <p:sldId id="1291" r:id="rId138"/>
    <p:sldId id="1320" r:id="rId139"/>
    <p:sldId id="1296" r:id="rId140"/>
    <p:sldId id="1322" r:id="rId141"/>
    <p:sldId id="1293" r:id="rId142"/>
    <p:sldId id="1292" r:id="rId143"/>
    <p:sldId id="1321" r:id="rId144"/>
    <p:sldId id="1323" r:id="rId145"/>
    <p:sldId id="1333" r:id="rId146"/>
    <p:sldId id="1324" r:id="rId147"/>
    <p:sldId id="1334" r:id="rId148"/>
    <p:sldId id="1329" r:id="rId149"/>
    <p:sldId id="1097" r:id="rId150"/>
    <p:sldId id="1089" r:id="rId151"/>
    <p:sldId id="1331" r:id="rId152"/>
    <p:sldId id="1332" r:id="rId153"/>
    <p:sldId id="1335" r:id="rId154"/>
    <p:sldId id="1337" r:id="rId155"/>
    <p:sldId id="1339" r:id="rId156"/>
    <p:sldId id="1092" r:id="rId157"/>
    <p:sldId id="1336" r:id="rId158"/>
    <p:sldId id="1338" r:id="rId159"/>
    <p:sldId id="1091" r:id="rId160"/>
    <p:sldId id="1308" r:id="rId161"/>
    <p:sldId id="1366" r:id="rId162"/>
    <p:sldId id="1364" r:id="rId163"/>
    <p:sldId id="1365" r:id="rId164"/>
    <p:sldId id="1361" r:id="rId165"/>
    <p:sldId id="1362" r:id="rId166"/>
    <p:sldId id="1363" r:id="rId167"/>
    <p:sldId id="1309" r:id="rId168"/>
    <p:sldId id="1368" r:id="rId169"/>
    <p:sldId id="1367" r:id="rId170"/>
    <p:sldId id="1369" r:id="rId171"/>
    <p:sldId id="1371" r:id="rId172"/>
    <p:sldId id="1370" r:id="rId173"/>
    <p:sldId id="1340" r:id="rId174"/>
    <p:sldId id="1341" r:id="rId175"/>
    <p:sldId id="1376" r:id="rId176"/>
    <p:sldId id="1377" r:id="rId177"/>
    <p:sldId id="1378" r:id="rId178"/>
    <p:sldId id="1344" r:id="rId179"/>
    <p:sldId id="1372" r:id="rId180"/>
    <p:sldId id="1343" r:id="rId181"/>
    <p:sldId id="1373" r:id="rId182"/>
    <p:sldId id="1374" r:id="rId183"/>
    <p:sldId id="1379" r:id="rId184"/>
    <p:sldId id="1375" r:id="rId185"/>
    <p:sldId id="1348" r:id="rId186"/>
    <p:sldId id="1351" r:id="rId187"/>
    <p:sldId id="1352" r:id="rId188"/>
    <p:sldId id="1386" r:id="rId189"/>
    <p:sldId id="1357" r:id="rId190"/>
    <p:sldId id="1353" r:id="rId191"/>
    <p:sldId id="1380" r:id="rId192"/>
    <p:sldId id="1383" r:id="rId193"/>
    <p:sldId id="1385" r:id="rId194"/>
    <p:sldId id="1381" r:id="rId195"/>
    <p:sldId id="1382" r:id="rId196"/>
    <p:sldId id="1358" r:id="rId197"/>
    <p:sldId id="1387" r:id="rId198"/>
    <p:sldId id="1388" r:id="rId199"/>
    <p:sldId id="1355" r:id="rId200"/>
    <p:sldId id="1345" r:id="rId201"/>
    <p:sldId id="1346" r:id="rId202"/>
    <p:sldId id="1391" r:id="rId203"/>
    <p:sldId id="1395" r:id="rId204"/>
    <p:sldId id="1396" r:id="rId205"/>
    <p:sldId id="1394" r:id="rId206"/>
    <p:sldId id="1411" r:id="rId207"/>
    <p:sldId id="1412" r:id="rId208"/>
    <p:sldId id="1413" r:id="rId209"/>
    <p:sldId id="1414" r:id="rId210"/>
    <p:sldId id="1417" r:id="rId211"/>
    <p:sldId id="1415" r:id="rId212"/>
    <p:sldId id="1419" r:id="rId213"/>
    <p:sldId id="1422" r:id="rId214"/>
    <p:sldId id="1430" r:id="rId215"/>
    <p:sldId id="1416" r:id="rId216"/>
    <p:sldId id="1421" r:id="rId217"/>
    <p:sldId id="1423" r:id="rId218"/>
    <p:sldId id="1425" r:id="rId219"/>
    <p:sldId id="1426" r:id="rId220"/>
    <p:sldId id="1431" r:id="rId221"/>
    <p:sldId id="1427" r:id="rId222"/>
    <p:sldId id="1428" r:id="rId223"/>
    <p:sldId id="1432" r:id="rId224"/>
    <p:sldId id="1438" r:id="rId225"/>
    <p:sldId id="1409" r:id="rId226"/>
    <p:sldId id="1410" r:id="rId227"/>
    <p:sldId id="1407" r:id="rId228"/>
    <p:sldId id="1405" r:id="rId229"/>
    <p:sldId id="1406" r:id="rId230"/>
    <p:sldId id="1398" r:id="rId231"/>
    <p:sldId id="1399" r:id="rId232"/>
    <p:sldId id="1400" r:id="rId233"/>
    <p:sldId id="1433" r:id="rId234"/>
    <p:sldId id="1435" r:id="rId235"/>
    <p:sldId id="1439" r:id="rId236"/>
    <p:sldId id="1447" r:id="rId237"/>
    <p:sldId id="1448" r:id="rId238"/>
    <p:sldId id="1449" r:id="rId239"/>
    <p:sldId id="1450" r:id="rId240"/>
    <p:sldId id="1451" r:id="rId241"/>
    <p:sldId id="1440" r:id="rId242"/>
    <p:sldId id="1446" r:id="rId243"/>
    <p:sldId id="1452" r:id="rId244"/>
    <p:sldId id="1441" r:id="rId245"/>
    <p:sldId id="1453" r:id="rId246"/>
    <p:sldId id="1445" r:id="rId247"/>
    <p:sldId id="1454" r:id="rId248"/>
    <p:sldId id="1456" r:id="rId249"/>
    <p:sldId id="1455" r:id="rId250"/>
    <p:sldId id="1256" r:id="rId251"/>
  </p:sldIdLst>
  <p:sldSz cx="14630400" cy="8229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A523"/>
    <a:srgbClr val="E4CF3D"/>
    <a:srgbClr val="660066"/>
    <a:srgbClr val="99FF66"/>
    <a:srgbClr val="224C8A"/>
    <a:srgbClr val="246B1B"/>
    <a:srgbClr val="660033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24E86-F485-C74C-ADE4-52933F63AC31}" v="123" dt="2020-12-03T15:25:27.2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09" autoAdjust="0"/>
    <p:restoredTop sz="94626"/>
  </p:normalViewPr>
  <p:slideViewPr>
    <p:cSldViewPr snapToGrid="0" snapToObjects="1">
      <p:cViewPr varScale="1">
        <p:scale>
          <a:sx n="84" d="100"/>
          <a:sy n="84" d="100"/>
        </p:scale>
        <p:origin x="224" y="61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58" Type="http://schemas.microsoft.com/office/2016/11/relationships/changesInfo" Target="changesInfos/changesInfo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microsoft.com/office/2015/10/relationships/revisionInfo" Target="revisionInfo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notesMaster" Target="notesMasters/notesMaster1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commentAuthors" Target="commentAuthor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presProps" Target="presProps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viewProps" Target="viewProps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theme" Target="theme/theme1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 Simplify" userId="30f9c473cae68561" providerId="LiveId" clId="{00024E86-F485-C74C-ADE4-52933F63AC31}"/>
    <pc:docChg chg="undo custSel addSld modSld">
      <pc:chgData name="Stack Simplify" userId="30f9c473cae68561" providerId="LiveId" clId="{00024E86-F485-C74C-ADE4-52933F63AC31}" dt="2020-12-03T15:25:27.200" v="144"/>
      <pc:docMkLst>
        <pc:docMk/>
      </pc:docMkLst>
      <pc:sldChg chg="modSp mod">
        <pc:chgData name="Stack Simplify" userId="30f9c473cae68561" providerId="LiveId" clId="{00024E86-F485-C74C-ADE4-52933F63AC31}" dt="2020-12-03T14:58:59.742" v="14" actId="20577"/>
        <pc:sldMkLst>
          <pc:docMk/>
          <pc:sldMk cId="2739888766" sldId="256"/>
        </pc:sldMkLst>
        <pc:spChg chg="mod">
          <ac:chgData name="Stack Simplify" userId="30f9c473cae68561" providerId="LiveId" clId="{00024E86-F485-C74C-ADE4-52933F63AC31}" dt="2020-12-03T14:58:59.742" v="14" actId="20577"/>
          <ac:spMkLst>
            <pc:docMk/>
            <pc:sldMk cId="2739888766" sldId="256"/>
            <ac:spMk id="2" creationId="{00000000-0000-0000-0000-000000000000}"/>
          </ac:spMkLst>
        </pc:spChg>
      </pc:sldChg>
      <pc:sldChg chg="modSp add">
        <pc:chgData name="Stack Simplify" userId="30f9c473cae68561" providerId="LiveId" clId="{00024E86-F485-C74C-ADE4-52933F63AC31}" dt="2020-12-03T15:20:47.543" v="38" actId="20577"/>
        <pc:sldMkLst>
          <pc:docMk/>
          <pc:sldMk cId="696508709" sldId="1458"/>
        </pc:sldMkLst>
        <pc:spChg chg="mod">
          <ac:chgData name="Stack Simplify" userId="30f9c473cae68561" providerId="LiveId" clId="{00024E86-F485-C74C-ADE4-52933F63AC31}" dt="2020-12-03T15:20:40.824" v="23" actId="20577"/>
          <ac:spMkLst>
            <pc:docMk/>
            <pc:sldMk cId="696508709" sldId="1458"/>
            <ac:spMk id="21" creationId="{CEF34148-ADB3-334D-9077-AB9DBE42CCC8}"/>
          </ac:spMkLst>
        </pc:spChg>
        <pc:spChg chg="mod">
          <ac:chgData name="Stack Simplify" userId="30f9c473cae68561" providerId="LiveId" clId="{00024E86-F485-C74C-ADE4-52933F63AC31}" dt="2020-12-03T15:20:44.712" v="32" actId="20577"/>
          <ac:spMkLst>
            <pc:docMk/>
            <pc:sldMk cId="696508709" sldId="1458"/>
            <ac:spMk id="22" creationId="{D73A9DD4-7AA5-7140-9CA4-F83AEAB46302}"/>
          </ac:spMkLst>
        </pc:spChg>
        <pc:spChg chg="mod">
          <ac:chgData name="Stack Simplify" userId="30f9c473cae68561" providerId="LiveId" clId="{00024E86-F485-C74C-ADE4-52933F63AC31}" dt="2020-12-03T15:20:47.543" v="38" actId="20577"/>
          <ac:spMkLst>
            <pc:docMk/>
            <pc:sldMk cId="696508709" sldId="1458"/>
            <ac:spMk id="23" creationId="{A451BBFF-32E0-F34B-B275-BA4AE241684A}"/>
          </ac:spMkLst>
        </pc:spChg>
      </pc:sldChg>
      <pc:sldChg chg="addSp delSp modSp add mod addAnim delAnim">
        <pc:chgData name="Stack Simplify" userId="30f9c473cae68561" providerId="LiveId" clId="{00024E86-F485-C74C-ADE4-52933F63AC31}" dt="2020-12-03T15:23:46.650" v="141" actId="478"/>
        <pc:sldMkLst>
          <pc:docMk/>
          <pc:sldMk cId="3113830685" sldId="1459"/>
        </pc:sldMkLst>
        <pc:spChg chg="mod">
          <ac:chgData name="Stack Simplify" userId="30f9c473cae68561" providerId="LiveId" clId="{00024E86-F485-C74C-ADE4-52933F63AC31}" dt="2020-12-03T15:22:18.336" v="104" actId="20577"/>
          <ac:spMkLst>
            <pc:docMk/>
            <pc:sldMk cId="3113830685" sldId="1459"/>
            <ac:spMk id="18" creationId="{2C51711E-6DDA-A44B-9279-065F330948D3}"/>
          </ac:spMkLst>
        </pc:spChg>
        <pc:spChg chg="mod">
          <ac:chgData name="Stack Simplify" userId="30f9c473cae68561" providerId="LiveId" clId="{00024E86-F485-C74C-ADE4-52933F63AC31}" dt="2020-12-03T15:22:06.286" v="84" actId="6549"/>
          <ac:spMkLst>
            <pc:docMk/>
            <pc:sldMk cId="3113830685" sldId="1459"/>
            <ac:spMk id="32" creationId="{9DB8B91A-A254-DD45-9A8C-3C46DC19DC2E}"/>
          </ac:spMkLst>
        </pc:spChg>
        <pc:spChg chg="add del mod">
          <ac:chgData name="Stack Simplify" userId="30f9c473cae68561" providerId="LiveId" clId="{00024E86-F485-C74C-ADE4-52933F63AC31}" dt="2020-12-03T15:21:51.351" v="61" actId="6549"/>
          <ac:spMkLst>
            <pc:docMk/>
            <pc:sldMk cId="3113830685" sldId="1459"/>
            <ac:spMk id="42" creationId="{525F8238-8353-D544-A826-5085B36BB45F}"/>
          </ac:spMkLst>
        </pc:spChg>
        <pc:spChg chg="mod">
          <ac:chgData name="Stack Simplify" userId="30f9c473cae68561" providerId="LiveId" clId="{00024E86-F485-C74C-ADE4-52933F63AC31}" dt="2020-12-03T15:21:56.841" v="81" actId="20577"/>
          <ac:spMkLst>
            <pc:docMk/>
            <pc:sldMk cId="3113830685" sldId="1459"/>
            <ac:spMk id="44" creationId="{8C6BA640-6AA1-1841-A6F8-6A4210FA9062}"/>
          </ac:spMkLst>
        </pc:spChg>
        <pc:spChg chg="mod">
          <ac:chgData name="Stack Simplify" userId="30f9c473cae68561" providerId="LiveId" clId="{00024E86-F485-C74C-ADE4-52933F63AC31}" dt="2020-12-03T15:21:58.651" v="82" actId="6549"/>
          <ac:spMkLst>
            <pc:docMk/>
            <pc:sldMk cId="3113830685" sldId="1459"/>
            <ac:spMk id="45" creationId="{035E8BEE-70C5-DC48-9F08-450907686176}"/>
          </ac:spMkLst>
        </pc:spChg>
        <pc:spChg chg="mod">
          <ac:chgData name="Stack Simplify" userId="30f9c473cae68561" providerId="LiveId" clId="{00024E86-F485-C74C-ADE4-52933F63AC31}" dt="2020-12-03T15:22:01.116" v="83" actId="6549"/>
          <ac:spMkLst>
            <pc:docMk/>
            <pc:sldMk cId="3113830685" sldId="1459"/>
            <ac:spMk id="46" creationId="{DCFA82A2-DD85-FF4E-9BFF-C8238E704560}"/>
          </ac:spMkLst>
        </pc:spChg>
        <pc:spChg chg="mod">
          <ac:chgData name="Stack Simplify" userId="30f9c473cae68561" providerId="LiveId" clId="{00024E86-F485-C74C-ADE4-52933F63AC31}" dt="2020-12-03T15:22:58.739" v="121" actId="1076"/>
          <ac:spMkLst>
            <pc:docMk/>
            <pc:sldMk cId="3113830685" sldId="1459"/>
            <ac:spMk id="50" creationId="{21C77F5A-4E8F-E449-9A58-DB340EB1CD0C}"/>
          </ac:spMkLst>
        </pc:spChg>
        <pc:spChg chg="mod">
          <ac:chgData name="Stack Simplify" userId="30f9c473cae68561" providerId="LiveId" clId="{00024E86-F485-C74C-ADE4-52933F63AC31}" dt="2020-12-03T15:23:21.376" v="138" actId="20577"/>
          <ac:spMkLst>
            <pc:docMk/>
            <pc:sldMk cId="3113830685" sldId="1459"/>
            <ac:spMk id="55" creationId="{AF8C9EF2-3374-914C-AD6B-11E22ECD0C7E}"/>
          </ac:spMkLst>
        </pc:spChg>
        <pc:spChg chg="mod">
          <ac:chgData name="Stack Simplify" userId="30f9c473cae68561" providerId="LiveId" clId="{00024E86-F485-C74C-ADE4-52933F63AC31}" dt="2020-12-03T15:23:05.474" v="127" actId="20577"/>
          <ac:spMkLst>
            <pc:docMk/>
            <pc:sldMk cId="3113830685" sldId="1459"/>
            <ac:spMk id="56" creationId="{D55A3993-E178-5A4B-B968-0BDA1F4B38F9}"/>
          </ac:spMkLst>
        </pc:spChg>
        <pc:spChg chg="del">
          <ac:chgData name="Stack Simplify" userId="30f9c473cae68561" providerId="LiveId" clId="{00024E86-F485-C74C-ADE4-52933F63AC31}" dt="2020-12-03T15:23:15.300" v="129" actId="478"/>
          <ac:spMkLst>
            <pc:docMk/>
            <pc:sldMk cId="3113830685" sldId="1459"/>
            <ac:spMk id="57" creationId="{C965B03B-DA27-5A45-8221-9044A5EF0C7D}"/>
          </ac:spMkLst>
        </pc:spChg>
        <pc:spChg chg="del">
          <ac:chgData name="Stack Simplify" userId="30f9c473cae68561" providerId="LiveId" clId="{00024E86-F485-C74C-ADE4-52933F63AC31}" dt="2020-12-03T15:23:24.309" v="139" actId="478"/>
          <ac:spMkLst>
            <pc:docMk/>
            <pc:sldMk cId="3113830685" sldId="1459"/>
            <ac:spMk id="59" creationId="{045FC5A9-31D1-CE49-8F82-53D37A94F821}"/>
          </ac:spMkLst>
        </pc:spChg>
        <pc:spChg chg="del">
          <ac:chgData name="Stack Simplify" userId="30f9c473cae68561" providerId="LiveId" clId="{00024E86-F485-C74C-ADE4-52933F63AC31}" dt="2020-12-03T15:23:24.309" v="139" actId="478"/>
          <ac:spMkLst>
            <pc:docMk/>
            <pc:sldMk cId="3113830685" sldId="1459"/>
            <ac:spMk id="60" creationId="{C811CBA8-6E7D-864C-8D7D-EAE0DC64617F}"/>
          </ac:spMkLst>
        </pc:spChg>
        <pc:spChg chg="del">
          <ac:chgData name="Stack Simplify" userId="30f9c473cae68561" providerId="LiveId" clId="{00024E86-F485-C74C-ADE4-52933F63AC31}" dt="2020-12-03T15:23:24.309" v="139" actId="478"/>
          <ac:spMkLst>
            <pc:docMk/>
            <pc:sldMk cId="3113830685" sldId="1459"/>
            <ac:spMk id="61" creationId="{4881AF93-1873-7C45-877E-57B41341056A}"/>
          </ac:spMkLst>
        </pc:spChg>
        <pc:spChg chg="del">
          <ac:chgData name="Stack Simplify" userId="30f9c473cae68561" providerId="LiveId" clId="{00024E86-F485-C74C-ADE4-52933F63AC31}" dt="2020-12-03T15:23:12.695" v="128" actId="478"/>
          <ac:spMkLst>
            <pc:docMk/>
            <pc:sldMk cId="3113830685" sldId="1459"/>
            <ac:spMk id="62" creationId="{75DCFE84-132B-FD42-98C2-B19033CC4E29}"/>
          </ac:spMkLst>
        </pc:spChg>
        <pc:spChg chg="del">
          <ac:chgData name="Stack Simplify" userId="30f9c473cae68561" providerId="LiveId" clId="{00024E86-F485-C74C-ADE4-52933F63AC31}" dt="2020-12-03T15:23:12.695" v="128" actId="478"/>
          <ac:spMkLst>
            <pc:docMk/>
            <pc:sldMk cId="3113830685" sldId="1459"/>
            <ac:spMk id="63" creationId="{6BC68B8F-DF19-4746-B136-F43772E7F128}"/>
          </ac:spMkLst>
        </pc:spChg>
        <pc:spChg chg="del">
          <ac:chgData name="Stack Simplify" userId="30f9c473cae68561" providerId="LiveId" clId="{00024E86-F485-C74C-ADE4-52933F63AC31}" dt="2020-12-03T15:23:12.695" v="128" actId="478"/>
          <ac:spMkLst>
            <pc:docMk/>
            <pc:sldMk cId="3113830685" sldId="1459"/>
            <ac:spMk id="66" creationId="{B4672F62-393F-3849-BB58-EE10C29892A9}"/>
          </ac:spMkLst>
        </pc:spChg>
        <pc:picChg chg="del">
          <ac:chgData name="Stack Simplify" userId="30f9c473cae68561" providerId="LiveId" clId="{00024E86-F485-C74C-ADE4-52933F63AC31}" dt="2020-12-03T15:23:12.695" v="128" actId="478"/>
          <ac:picMkLst>
            <pc:docMk/>
            <pc:sldMk cId="3113830685" sldId="1459"/>
            <ac:picMk id="64" creationId="{15224800-54E9-6B4A-83D7-41A6B777012C}"/>
          </ac:picMkLst>
        </pc:picChg>
        <pc:picChg chg="del">
          <ac:chgData name="Stack Simplify" userId="30f9c473cae68561" providerId="LiveId" clId="{00024E86-F485-C74C-ADE4-52933F63AC31}" dt="2020-12-03T15:23:12.695" v="128" actId="478"/>
          <ac:picMkLst>
            <pc:docMk/>
            <pc:sldMk cId="3113830685" sldId="1459"/>
            <ac:picMk id="65" creationId="{B4AAC6F4-E6A8-3843-959E-E6C6A7F51F85}"/>
          </ac:picMkLst>
        </pc:picChg>
        <pc:picChg chg="del">
          <ac:chgData name="Stack Simplify" userId="30f9c473cae68561" providerId="LiveId" clId="{00024E86-F485-C74C-ADE4-52933F63AC31}" dt="2020-12-03T15:23:12.695" v="128" actId="478"/>
          <ac:picMkLst>
            <pc:docMk/>
            <pc:sldMk cId="3113830685" sldId="1459"/>
            <ac:picMk id="67" creationId="{872C6E62-F7E8-2B45-81A1-3434FC6E8519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68" creationId="{FA8BDD9F-8D29-014A-8F15-AA7B30514BE8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69" creationId="{0EDB0206-5055-504F-A8DD-8280D6A444EB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70" creationId="{DE0AD2DC-7DDA-A647-94CA-4135F16219EA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71" creationId="{1822386B-C8B1-1146-B750-67306FA52A90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72" creationId="{3AD6AF87-02C6-4C40-BA43-A2BD754683B4}"/>
          </ac:picMkLst>
        </pc:picChg>
        <pc:picChg chg="del">
          <ac:chgData name="Stack Simplify" userId="30f9c473cae68561" providerId="LiveId" clId="{00024E86-F485-C74C-ADE4-52933F63AC31}" dt="2020-12-03T15:23:39.690" v="140" actId="478"/>
          <ac:picMkLst>
            <pc:docMk/>
            <pc:sldMk cId="3113830685" sldId="1459"/>
            <ac:picMk id="73" creationId="{3CE68C16-8C54-7748-A5F2-CF2563B06E72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4" creationId="{6B786F5C-F4A8-C740-8E7B-C6C8525FAB8D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5" creationId="{C4BCEF73-C53E-8842-A4D0-C656EDA0DBA1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6" creationId="{D92C67CE-4006-D249-BF3F-5A803EBC665C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7" creationId="{A003AA38-B845-C64C-9B4B-64C94A57D422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8" creationId="{971D1217-A02F-8646-8EFD-AB5065AD0AF5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79" creationId="{BFE7A5F5-EB9B-7843-8366-93965401224E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0" creationId="{5CC8AB55-E760-CC4E-BA92-74BFB01391C3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1" creationId="{660B9486-6A70-1E44-A8F2-39C97FEEF494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2" creationId="{A5A8643D-7A2E-3E4E-AE08-04DC2DF85E42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3" creationId="{BEC46C0A-E316-1C4C-8904-1879405E23B1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4" creationId="{18A0A255-B58F-7048-9BCB-238F9B1BDB38}"/>
          </ac:picMkLst>
        </pc:picChg>
        <pc:picChg chg="del">
          <ac:chgData name="Stack Simplify" userId="30f9c473cae68561" providerId="LiveId" clId="{00024E86-F485-C74C-ADE4-52933F63AC31}" dt="2020-12-03T15:23:46.650" v="141" actId="478"/>
          <ac:picMkLst>
            <pc:docMk/>
            <pc:sldMk cId="3113830685" sldId="1459"/>
            <ac:picMk id="85" creationId="{045D260F-1B51-F748-81D2-2388AD0BE835}"/>
          </ac:picMkLst>
        </pc:picChg>
      </pc:sldChg>
      <pc:sldChg chg="add">
        <pc:chgData name="Stack Simplify" userId="30f9c473cae68561" providerId="LiveId" clId="{00024E86-F485-C74C-ADE4-52933F63AC31}" dt="2020-12-03T15:20:23.175" v="15"/>
        <pc:sldMkLst>
          <pc:docMk/>
          <pc:sldMk cId="649902898" sldId="1460"/>
        </pc:sldMkLst>
      </pc:sldChg>
      <pc:sldChg chg="add">
        <pc:chgData name="Stack Simplify" userId="30f9c473cae68561" providerId="LiveId" clId="{00024E86-F485-C74C-ADE4-52933F63AC31}" dt="2020-12-03T15:20:23.175" v="15"/>
        <pc:sldMkLst>
          <pc:docMk/>
          <pc:sldMk cId="973801632" sldId="1461"/>
        </pc:sldMkLst>
      </pc:sldChg>
      <pc:sldChg chg="add">
        <pc:chgData name="Stack Simplify" userId="30f9c473cae68561" providerId="LiveId" clId="{00024E86-F485-C74C-ADE4-52933F63AC31}" dt="2020-12-03T15:24:29.795" v="142"/>
        <pc:sldMkLst>
          <pc:docMk/>
          <pc:sldMk cId="1023347625" sldId="1462"/>
        </pc:sldMkLst>
      </pc:sldChg>
      <pc:sldChg chg="add">
        <pc:chgData name="Stack Simplify" userId="30f9c473cae68561" providerId="LiveId" clId="{00024E86-F485-C74C-ADE4-52933F63AC31}" dt="2020-12-03T15:24:58.733" v="143"/>
        <pc:sldMkLst>
          <pc:docMk/>
          <pc:sldMk cId="162265067" sldId="1463"/>
        </pc:sldMkLst>
      </pc:sldChg>
      <pc:sldChg chg="add">
        <pc:chgData name="Stack Simplify" userId="30f9c473cae68561" providerId="LiveId" clId="{00024E86-F485-C74C-ADE4-52933F63AC31}" dt="2020-12-03T15:25:27.200" v="144"/>
        <pc:sldMkLst>
          <pc:docMk/>
          <pc:sldMk cId="992878926" sldId="14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16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48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10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98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0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F436C-6CB4-0994-E91B-C5AABA741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9BD069-39F4-356B-7E0B-6FB7DD3D1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DD875-68CB-D572-0677-C3B959895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22CC-6A16-6640-A852-D9BC714A2D8E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E1CA6-1252-A9D8-4354-6304AD930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341BA-735D-4DB2-75E2-CC42251EE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1A71-8617-2F44-AD4F-D4F038AF09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EDCECC-2B57-219F-DBE8-E6DC59556DFE}"/>
              </a:ext>
            </a:extLst>
          </p:cNvPr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2487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64A38-5F68-82FC-6E23-0E40FEDA6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1610A-CB3D-29E6-83FE-BD33D6B7B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907AD-A08F-B2DE-367A-73A8E1AB5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22CC-6A16-6640-A852-D9BC714A2D8E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5C887-A403-C5B4-A13D-05B7D94C5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©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9A07B-29B9-A5A0-85E3-0DE48032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1A71-8617-2F44-AD4F-D4F038AF0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14531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14596-8B17-E673-3AA8-77ADBAA3A2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AC7002-CE97-7DF2-51A9-32F42F94F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92EFC-F052-DEFE-9FD2-3C7391A8F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22CC-6A16-6640-A852-D9BC714A2D8E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AC864-CFC5-0514-31B8-EB12CD654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©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010F6-5445-E858-EE01-8C9F11E0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1A71-8617-2F44-AD4F-D4F038AF0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14919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3936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GB" dirty="0"/>
              <a:t>AWS VPC Master Class @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D8F5-2ED2-49D3-544C-E0D49981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7587A-CD8C-F3C6-E639-3E16A2E7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D8AA9-66C3-E079-3358-5131AB21B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22CC-6A16-6640-A852-D9BC714A2D8E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BF392-2707-7075-856E-DDB9038C4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AWS VPC Master Class @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32B7F-C1E1-A2E1-E526-FB978F87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1A71-8617-2F44-AD4F-D4F038AF0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39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0C44A-8289-7F44-8B4D-08C39A11B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7AE69-9FC7-E44E-E3E5-1ED9F1BA0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9C477-5A88-16E8-C6D0-709AA944A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22CC-6A16-6640-A852-D9BC714A2D8E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30E18-A527-31E0-CA7A-65FA6003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7B492-96F1-E004-613A-10982574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1A71-8617-2F44-AD4F-D4F038AF0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17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E017-B7E4-DB46-94ED-B1913867A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E63D6-59AC-DE23-CAB0-6C397F609F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2515EC-43CD-7A40-E39D-F65ED6AB1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74692-6265-DA9B-2E78-72E0BF8D6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22CC-6A16-6640-A852-D9BC714A2D8E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341E7-CED2-2D30-CF4D-20277D938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8C4A8-EF40-AF70-0F4F-6B8013504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1A71-8617-2F44-AD4F-D4F038AF0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03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F3ED5-3B7F-00D8-2214-BCD91D9B2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238EE-CCF5-2772-B27E-DA2A277B3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96AE5-672F-D5D1-1E27-18D2C70C5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FBD9E-4A6D-F573-28B6-6989A64F5F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05C3B0-A721-3A26-F16E-92DDB34052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58B382-3D56-23AE-2065-C283929F1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22CC-6A16-6640-A852-D9BC714A2D8E}" type="datetimeFigureOut">
              <a:rPr lang="en-US" smtClean="0"/>
              <a:t>4/13/22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234EF5-2C2C-3B3C-F343-90C6B8A46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E47B14-0BB5-C7D3-F941-A9B1EB83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1A71-8617-2F44-AD4F-D4F038AF0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17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2D524-1329-9B9A-74DA-09164F9E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27C847-9E21-6679-EC46-26477689F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22CC-6A16-6640-A852-D9BC714A2D8E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DA8FB-00E7-B03E-D46A-305AF298D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175D24-3F02-9CE3-983F-C91C24A81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1A71-8617-2F44-AD4F-D4F038AF0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09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1645C-848C-0F1A-017D-6D0CAEDE7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22CC-6A16-6640-A852-D9BC714A2D8E}" type="datetimeFigureOut">
              <a:rPr lang="en-US" smtClean="0"/>
              <a:t>4/13/22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DFBEE-CE7F-026A-BCDE-F025C40D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99B91-DE99-ACCF-6DAC-5F2CF4BE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1A71-8617-2F44-AD4F-D4F038AF0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90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9A6D1-02F0-F511-12AD-2040770C3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A3DA7-A32B-4137-8742-11A4509E5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106811-F952-7730-A296-292AAE8D3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5CEAD-BCFD-899F-4782-3FA722A89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922CC-6A16-6640-A852-D9BC714A2D8E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9EEC99-FD56-C47C-4B72-CD4100507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605B8-304E-2C2D-F5B8-B88ACC02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1A71-8617-2F44-AD4F-D4F038AF0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6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9FDF6-559C-FE27-F4DE-07BD5B97A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166CF4-9D8D-BCDE-C9A6-9A0EB471A3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7E044-6867-917B-7F36-32F98593C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77C0A-DB66-ED24-4DAE-719DF6F1B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FA594-C909-C2CB-E95B-6C4CCC72F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 VPC Master Class @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FBD1A-05AE-84CA-EA12-4829B36B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39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E61E02-3B21-C860-5C06-A7F5E31F5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D3EBE-FA39-7A34-C4C0-FB1927065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D1CF1-86D3-E9AE-134D-1C6D6EF835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922CC-6A16-6640-A852-D9BC714A2D8E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E0A14-0744-1C68-FEBE-91CE75444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©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DDD0D-B46C-65F5-51D6-0A360577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11A71-8617-2F44-AD4F-D4F038AF0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1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50" r:id="rId13"/>
    <p:sldLayoutId id="2147483658" r:id="rId14"/>
    <p:sldLayoutId id="2147483660" r:id="rId15"/>
  </p:sldLayoutIdLst>
  <p:hf sldNum="0" hd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63.png"/><Relationship Id="rId4" Type="http://schemas.openxmlformats.org/officeDocument/2006/relationships/image" Target="../media/image28.svg"/><Relationship Id="rId9" Type="http://schemas.openxmlformats.org/officeDocument/2006/relationships/image" Target="../media/image32.sv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4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4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63.png"/><Relationship Id="rId4" Type="http://schemas.openxmlformats.org/officeDocument/2006/relationships/image" Target="../media/image28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63.png"/><Relationship Id="rId4" Type="http://schemas.openxmlformats.org/officeDocument/2006/relationships/image" Target="../media/image28.svg"/><Relationship Id="rId9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67.png"/><Relationship Id="rId5" Type="http://schemas.openxmlformats.org/officeDocument/2006/relationships/image" Target="../media/image34.svg"/><Relationship Id="rId10" Type="http://schemas.openxmlformats.org/officeDocument/2006/relationships/image" Target="../media/image66.png"/><Relationship Id="rId4" Type="http://schemas.openxmlformats.org/officeDocument/2006/relationships/image" Target="../media/image33.png"/><Relationship Id="rId9" Type="http://schemas.openxmlformats.org/officeDocument/2006/relationships/image" Target="../media/image6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28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66.png"/><Relationship Id="rId7" Type="http://schemas.openxmlformats.org/officeDocument/2006/relationships/image" Target="../media/image35.png"/><Relationship Id="rId12" Type="http://schemas.openxmlformats.org/officeDocument/2006/relationships/image" Target="../media/image28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svg"/><Relationship Id="rId11" Type="http://schemas.openxmlformats.org/officeDocument/2006/relationships/image" Target="../media/image27.png"/><Relationship Id="rId5" Type="http://schemas.openxmlformats.org/officeDocument/2006/relationships/image" Target="../media/image33.png"/><Relationship Id="rId10" Type="http://schemas.openxmlformats.org/officeDocument/2006/relationships/image" Target="../media/image68.svg"/><Relationship Id="rId4" Type="http://schemas.openxmlformats.org/officeDocument/2006/relationships/image" Target="../media/image64.png"/><Relationship Id="rId9" Type="http://schemas.openxmlformats.org/officeDocument/2006/relationships/image" Target="../media/image67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67.png"/><Relationship Id="rId5" Type="http://schemas.openxmlformats.org/officeDocument/2006/relationships/image" Target="../media/image34.svg"/><Relationship Id="rId10" Type="http://schemas.openxmlformats.org/officeDocument/2006/relationships/image" Target="../media/image66.png"/><Relationship Id="rId4" Type="http://schemas.openxmlformats.org/officeDocument/2006/relationships/image" Target="../media/image33.png"/><Relationship Id="rId9" Type="http://schemas.openxmlformats.org/officeDocument/2006/relationships/image" Target="../media/image65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41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8.svg"/><Relationship Id="rId17" Type="http://schemas.openxmlformats.org/officeDocument/2006/relationships/image" Target="../media/image40.sv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67.png"/><Relationship Id="rId5" Type="http://schemas.openxmlformats.org/officeDocument/2006/relationships/image" Target="../media/image34.svg"/><Relationship Id="rId15" Type="http://schemas.openxmlformats.org/officeDocument/2006/relationships/image" Target="../media/image38.svg"/><Relationship Id="rId10" Type="http://schemas.openxmlformats.org/officeDocument/2006/relationships/image" Target="../media/image66.png"/><Relationship Id="rId19" Type="http://schemas.openxmlformats.org/officeDocument/2006/relationships/image" Target="../media/image42.svg"/><Relationship Id="rId4" Type="http://schemas.openxmlformats.org/officeDocument/2006/relationships/image" Target="../media/image33.png"/><Relationship Id="rId9" Type="http://schemas.openxmlformats.org/officeDocument/2006/relationships/image" Target="../media/image65.png"/><Relationship Id="rId14" Type="http://schemas.openxmlformats.org/officeDocument/2006/relationships/image" Target="../media/image37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41.png"/><Relationship Id="rId3" Type="http://schemas.openxmlformats.org/officeDocument/2006/relationships/image" Target="../media/image28.svg"/><Relationship Id="rId21" Type="http://schemas.openxmlformats.org/officeDocument/2006/relationships/image" Target="../media/image71.png"/><Relationship Id="rId7" Type="http://schemas.openxmlformats.org/officeDocument/2006/relationships/image" Target="../media/image36.svg"/><Relationship Id="rId12" Type="http://schemas.openxmlformats.org/officeDocument/2006/relationships/image" Target="../media/image68.svg"/><Relationship Id="rId17" Type="http://schemas.openxmlformats.org/officeDocument/2006/relationships/image" Target="../media/image40.sv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20" Type="http://schemas.openxmlformats.org/officeDocument/2006/relationships/image" Target="../media/image70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67.png"/><Relationship Id="rId5" Type="http://schemas.openxmlformats.org/officeDocument/2006/relationships/image" Target="../media/image34.svg"/><Relationship Id="rId15" Type="http://schemas.openxmlformats.org/officeDocument/2006/relationships/image" Target="../media/image38.svg"/><Relationship Id="rId10" Type="http://schemas.openxmlformats.org/officeDocument/2006/relationships/image" Target="../media/image66.png"/><Relationship Id="rId19" Type="http://schemas.openxmlformats.org/officeDocument/2006/relationships/image" Target="../media/image42.svg"/><Relationship Id="rId4" Type="http://schemas.openxmlformats.org/officeDocument/2006/relationships/image" Target="../media/image33.png"/><Relationship Id="rId9" Type="http://schemas.openxmlformats.org/officeDocument/2006/relationships/image" Target="../media/image65.png"/><Relationship Id="rId14" Type="http://schemas.openxmlformats.org/officeDocument/2006/relationships/image" Target="../media/image3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pplication-gateway-kubernetes-ingress" TargetMode="External"/><Relationship Id="rId2" Type="http://schemas.openxmlformats.org/officeDocument/2006/relationships/hyperlink" Target="https://kubernetes.io/docs/concepts/services-networking/ingress-controllers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zure.microsoft.com/en-in/pricing/details/application-gateway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28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67.png"/><Relationship Id="rId5" Type="http://schemas.openxmlformats.org/officeDocument/2006/relationships/image" Target="../media/image34.svg"/><Relationship Id="rId10" Type="http://schemas.openxmlformats.org/officeDocument/2006/relationships/image" Target="../media/image66.png"/><Relationship Id="rId4" Type="http://schemas.openxmlformats.org/officeDocument/2006/relationships/image" Target="../media/image33.png"/><Relationship Id="rId9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41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8.svg"/><Relationship Id="rId17" Type="http://schemas.openxmlformats.org/officeDocument/2006/relationships/image" Target="../media/image40.sv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67.png"/><Relationship Id="rId5" Type="http://schemas.openxmlformats.org/officeDocument/2006/relationships/image" Target="../media/image34.svg"/><Relationship Id="rId15" Type="http://schemas.openxmlformats.org/officeDocument/2006/relationships/image" Target="../media/image38.svg"/><Relationship Id="rId10" Type="http://schemas.openxmlformats.org/officeDocument/2006/relationships/image" Target="../media/image66.png"/><Relationship Id="rId19" Type="http://schemas.openxmlformats.org/officeDocument/2006/relationships/image" Target="../media/image42.svg"/><Relationship Id="rId4" Type="http://schemas.openxmlformats.org/officeDocument/2006/relationships/image" Target="../media/image33.png"/><Relationship Id="rId9" Type="http://schemas.openxmlformats.org/officeDocument/2006/relationships/image" Target="../media/image65.png"/><Relationship Id="rId14" Type="http://schemas.openxmlformats.org/officeDocument/2006/relationships/image" Target="../media/image37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28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67.png"/><Relationship Id="rId5" Type="http://schemas.openxmlformats.org/officeDocument/2006/relationships/image" Target="../media/image34.svg"/><Relationship Id="rId10" Type="http://schemas.openxmlformats.org/officeDocument/2006/relationships/image" Target="../media/image66.png"/><Relationship Id="rId4" Type="http://schemas.openxmlformats.org/officeDocument/2006/relationships/image" Target="../media/image33.png"/><Relationship Id="rId9" Type="http://schemas.openxmlformats.org/officeDocument/2006/relationships/image" Target="../media/image65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28.sv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51.svg"/><Relationship Id="rId7" Type="http://schemas.openxmlformats.org/officeDocument/2006/relationships/image" Target="../media/image38.sv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145.svg"/><Relationship Id="rId4" Type="http://schemas.openxmlformats.org/officeDocument/2006/relationships/image" Target="../media/image144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69.png"/><Relationship Id="rId4" Type="http://schemas.openxmlformats.org/officeDocument/2006/relationships/image" Target="../media/image28.svg"/><Relationship Id="rId9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41.png"/><Relationship Id="rId3" Type="http://schemas.openxmlformats.org/officeDocument/2006/relationships/image" Target="../media/image28.svg"/><Relationship Id="rId21" Type="http://schemas.openxmlformats.org/officeDocument/2006/relationships/image" Target="../media/image71.png"/><Relationship Id="rId7" Type="http://schemas.openxmlformats.org/officeDocument/2006/relationships/image" Target="../media/image36.svg"/><Relationship Id="rId12" Type="http://schemas.openxmlformats.org/officeDocument/2006/relationships/image" Target="../media/image68.svg"/><Relationship Id="rId17" Type="http://schemas.openxmlformats.org/officeDocument/2006/relationships/image" Target="../media/image40.sv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20" Type="http://schemas.openxmlformats.org/officeDocument/2006/relationships/image" Target="../media/image70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67.png"/><Relationship Id="rId5" Type="http://schemas.openxmlformats.org/officeDocument/2006/relationships/image" Target="../media/image34.svg"/><Relationship Id="rId15" Type="http://schemas.openxmlformats.org/officeDocument/2006/relationships/image" Target="../media/image38.svg"/><Relationship Id="rId10" Type="http://schemas.openxmlformats.org/officeDocument/2006/relationships/image" Target="../media/image66.png"/><Relationship Id="rId19" Type="http://schemas.openxmlformats.org/officeDocument/2006/relationships/image" Target="../media/image42.svg"/><Relationship Id="rId4" Type="http://schemas.openxmlformats.org/officeDocument/2006/relationships/image" Target="../media/image33.png"/><Relationship Id="rId9" Type="http://schemas.openxmlformats.org/officeDocument/2006/relationships/image" Target="../media/image65.png"/><Relationship Id="rId14" Type="http://schemas.openxmlformats.org/officeDocument/2006/relationships/image" Target="../media/image3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41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8.svg"/><Relationship Id="rId17" Type="http://schemas.openxmlformats.org/officeDocument/2006/relationships/image" Target="../media/image40.sv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67.png"/><Relationship Id="rId5" Type="http://schemas.openxmlformats.org/officeDocument/2006/relationships/image" Target="../media/image34.svg"/><Relationship Id="rId15" Type="http://schemas.openxmlformats.org/officeDocument/2006/relationships/image" Target="../media/image38.svg"/><Relationship Id="rId10" Type="http://schemas.openxmlformats.org/officeDocument/2006/relationships/image" Target="../media/image66.png"/><Relationship Id="rId19" Type="http://schemas.openxmlformats.org/officeDocument/2006/relationships/image" Target="../media/image42.svg"/><Relationship Id="rId4" Type="http://schemas.openxmlformats.org/officeDocument/2006/relationships/image" Target="../media/image33.png"/><Relationship Id="rId9" Type="http://schemas.openxmlformats.org/officeDocument/2006/relationships/image" Target="../media/image65.png"/><Relationship Id="rId14" Type="http://schemas.openxmlformats.org/officeDocument/2006/relationships/image" Target="../media/image37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69.png"/><Relationship Id="rId4" Type="http://schemas.openxmlformats.org/officeDocument/2006/relationships/image" Target="../media/image28.svg"/><Relationship Id="rId9" Type="http://schemas.openxmlformats.org/officeDocument/2006/relationships/image" Target="../media/image40.sv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41.png"/><Relationship Id="rId3" Type="http://schemas.openxmlformats.org/officeDocument/2006/relationships/image" Target="../media/image28.svg"/><Relationship Id="rId21" Type="http://schemas.openxmlformats.org/officeDocument/2006/relationships/image" Target="../media/image97.svg"/><Relationship Id="rId7" Type="http://schemas.openxmlformats.org/officeDocument/2006/relationships/image" Target="../media/image36.svg"/><Relationship Id="rId12" Type="http://schemas.openxmlformats.org/officeDocument/2006/relationships/image" Target="../media/image154.svg"/><Relationship Id="rId17" Type="http://schemas.openxmlformats.org/officeDocument/2006/relationships/image" Target="../media/image40.sv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128.png"/><Relationship Id="rId5" Type="http://schemas.openxmlformats.org/officeDocument/2006/relationships/image" Target="../media/image34.svg"/><Relationship Id="rId15" Type="http://schemas.openxmlformats.org/officeDocument/2006/relationships/image" Target="../media/image38.svg"/><Relationship Id="rId23" Type="http://schemas.openxmlformats.org/officeDocument/2006/relationships/image" Target="../media/image134.svg"/><Relationship Id="rId10" Type="http://schemas.openxmlformats.org/officeDocument/2006/relationships/image" Target="../media/image66.png"/><Relationship Id="rId19" Type="http://schemas.openxmlformats.org/officeDocument/2006/relationships/image" Target="../media/image42.svg"/><Relationship Id="rId4" Type="http://schemas.openxmlformats.org/officeDocument/2006/relationships/image" Target="../media/image33.png"/><Relationship Id="rId9" Type="http://schemas.openxmlformats.org/officeDocument/2006/relationships/image" Target="../media/image65.png"/><Relationship Id="rId14" Type="http://schemas.openxmlformats.org/officeDocument/2006/relationships/image" Target="../media/image37.png"/><Relationship Id="rId22" Type="http://schemas.openxmlformats.org/officeDocument/2006/relationships/image" Target="../media/image13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70.tiff"/><Relationship Id="rId5" Type="http://schemas.openxmlformats.org/officeDocument/2006/relationships/image" Target="../media/image69.png"/><Relationship Id="rId10" Type="http://schemas.openxmlformats.org/officeDocument/2006/relationships/image" Target="../media/image157.tiff"/><Relationship Id="rId4" Type="http://schemas.openxmlformats.org/officeDocument/2006/relationships/image" Target="../media/image28.svg"/><Relationship Id="rId9" Type="http://schemas.openxmlformats.org/officeDocument/2006/relationships/image" Target="../media/image40.sv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41.png"/><Relationship Id="rId3" Type="http://schemas.openxmlformats.org/officeDocument/2006/relationships/image" Target="../media/image28.svg"/><Relationship Id="rId21" Type="http://schemas.openxmlformats.org/officeDocument/2006/relationships/image" Target="../media/image71.png"/><Relationship Id="rId7" Type="http://schemas.openxmlformats.org/officeDocument/2006/relationships/image" Target="../media/image36.svg"/><Relationship Id="rId12" Type="http://schemas.openxmlformats.org/officeDocument/2006/relationships/image" Target="../media/image68.svg"/><Relationship Id="rId17" Type="http://schemas.openxmlformats.org/officeDocument/2006/relationships/image" Target="../media/image40.sv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20" Type="http://schemas.openxmlformats.org/officeDocument/2006/relationships/image" Target="../media/image70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67.png"/><Relationship Id="rId5" Type="http://schemas.openxmlformats.org/officeDocument/2006/relationships/image" Target="../media/image34.svg"/><Relationship Id="rId15" Type="http://schemas.openxmlformats.org/officeDocument/2006/relationships/image" Target="../media/image38.svg"/><Relationship Id="rId10" Type="http://schemas.openxmlformats.org/officeDocument/2006/relationships/image" Target="../media/image66.png"/><Relationship Id="rId19" Type="http://schemas.openxmlformats.org/officeDocument/2006/relationships/image" Target="../media/image42.svg"/><Relationship Id="rId4" Type="http://schemas.openxmlformats.org/officeDocument/2006/relationships/image" Target="../media/image33.png"/><Relationship Id="rId9" Type="http://schemas.openxmlformats.org/officeDocument/2006/relationships/image" Target="../media/image65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7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73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sv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ks/virtual-nodes-cli#known-limitations" TargetMode="External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4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65.png"/><Relationship Id="rId4" Type="http://schemas.openxmlformats.org/officeDocument/2006/relationships/image" Target="../media/image7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sv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4.sv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8.png"/><Relationship Id="rId3" Type="http://schemas.openxmlformats.org/officeDocument/2006/relationships/image" Target="../media/image28.svg"/><Relationship Id="rId7" Type="http://schemas.openxmlformats.org/officeDocument/2006/relationships/image" Target="../media/image67.png"/><Relationship Id="rId12" Type="http://schemas.openxmlformats.org/officeDocument/2006/relationships/image" Target="../media/image77.png"/><Relationship Id="rId17" Type="http://schemas.openxmlformats.org/officeDocument/2006/relationships/image" Target="../media/image71.png"/><Relationship Id="rId2" Type="http://schemas.openxmlformats.org/officeDocument/2006/relationships/image" Target="../media/image27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11" Type="http://schemas.openxmlformats.org/officeDocument/2006/relationships/image" Target="../media/image76.png"/><Relationship Id="rId5" Type="http://schemas.openxmlformats.org/officeDocument/2006/relationships/image" Target="../media/image44.svg"/><Relationship Id="rId15" Type="http://schemas.openxmlformats.org/officeDocument/2006/relationships/image" Target="../media/image64.png"/><Relationship Id="rId10" Type="http://schemas.openxmlformats.org/officeDocument/2006/relationships/image" Target="../media/image24.svg"/><Relationship Id="rId4" Type="http://schemas.openxmlformats.org/officeDocument/2006/relationships/image" Target="../media/image43.png"/><Relationship Id="rId9" Type="http://schemas.openxmlformats.org/officeDocument/2006/relationships/image" Target="../media/image23.png"/><Relationship Id="rId1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28.sv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2" Type="http://schemas.openxmlformats.org/officeDocument/2006/relationships/image" Target="../media/image27.png"/><Relationship Id="rId16" Type="http://schemas.openxmlformats.org/officeDocument/2006/relationships/image" Target="../media/image81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65.png"/><Relationship Id="rId5" Type="http://schemas.openxmlformats.org/officeDocument/2006/relationships/image" Target="../media/image34.svg"/><Relationship Id="rId15" Type="http://schemas.openxmlformats.org/officeDocument/2006/relationships/image" Target="../media/image80.pn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8.svg"/><Relationship Id="rId14" Type="http://schemas.openxmlformats.org/officeDocument/2006/relationships/image" Target="../media/image46.sv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27.png"/><Relationship Id="rId16" Type="http://schemas.openxmlformats.org/officeDocument/2006/relationships/image" Target="../media/image81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65.png"/><Relationship Id="rId5" Type="http://schemas.openxmlformats.org/officeDocument/2006/relationships/image" Target="../media/image34.svg"/><Relationship Id="rId15" Type="http://schemas.openxmlformats.org/officeDocument/2006/relationships/image" Target="../media/image80.pn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8.svg"/><Relationship Id="rId14" Type="http://schemas.openxmlformats.org/officeDocument/2006/relationships/image" Target="../media/image46.sv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27.png"/><Relationship Id="rId16" Type="http://schemas.openxmlformats.org/officeDocument/2006/relationships/image" Target="../media/image81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65.png"/><Relationship Id="rId5" Type="http://schemas.openxmlformats.org/officeDocument/2006/relationships/image" Target="../media/image34.svg"/><Relationship Id="rId15" Type="http://schemas.openxmlformats.org/officeDocument/2006/relationships/image" Target="../media/image80.pn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8.svg"/><Relationship Id="rId14" Type="http://schemas.openxmlformats.org/officeDocument/2006/relationships/image" Target="../media/image46.sv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28.sv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2" Type="http://schemas.openxmlformats.org/officeDocument/2006/relationships/image" Target="../media/image27.png"/><Relationship Id="rId16" Type="http://schemas.openxmlformats.org/officeDocument/2006/relationships/image" Target="../media/image81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65.png"/><Relationship Id="rId5" Type="http://schemas.openxmlformats.org/officeDocument/2006/relationships/image" Target="../media/image34.svg"/><Relationship Id="rId15" Type="http://schemas.openxmlformats.org/officeDocument/2006/relationships/image" Target="../media/image80.pn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8.svg"/><Relationship Id="rId14" Type="http://schemas.openxmlformats.org/officeDocument/2006/relationships/image" Target="../media/image46.sv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28.sv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27.png"/><Relationship Id="rId16" Type="http://schemas.openxmlformats.org/officeDocument/2006/relationships/image" Target="../media/image81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65.png"/><Relationship Id="rId5" Type="http://schemas.openxmlformats.org/officeDocument/2006/relationships/image" Target="../media/image34.svg"/><Relationship Id="rId15" Type="http://schemas.openxmlformats.org/officeDocument/2006/relationships/image" Target="../media/image80.pn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8.svg"/><Relationship Id="rId14" Type="http://schemas.openxmlformats.org/officeDocument/2006/relationships/image" Target="../media/image46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28.sv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27.png"/><Relationship Id="rId16" Type="http://schemas.openxmlformats.org/officeDocument/2006/relationships/image" Target="../media/image81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65.png"/><Relationship Id="rId5" Type="http://schemas.openxmlformats.org/officeDocument/2006/relationships/image" Target="../media/image34.svg"/><Relationship Id="rId15" Type="http://schemas.openxmlformats.org/officeDocument/2006/relationships/image" Target="../media/image80.pn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8.svg"/><Relationship Id="rId14" Type="http://schemas.openxmlformats.org/officeDocument/2006/relationships/image" Target="../media/image46.sv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sv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27.pn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82.tiff"/><Relationship Id="rId10" Type="http://schemas.openxmlformats.org/officeDocument/2006/relationships/image" Target="../media/image46.svg"/><Relationship Id="rId4" Type="http://schemas.openxmlformats.org/officeDocument/2006/relationships/image" Target="../media/image28.svg"/><Relationship Id="rId9" Type="http://schemas.openxmlformats.org/officeDocument/2006/relationships/image" Target="../media/image45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81.svg"/><Relationship Id="rId7" Type="http://schemas.openxmlformats.org/officeDocument/2006/relationships/image" Target="../media/image49.tif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169.png"/><Relationship Id="rId4" Type="http://schemas.openxmlformats.org/officeDocument/2006/relationships/image" Target="../media/image82.tiff"/><Relationship Id="rId9" Type="http://schemas.openxmlformats.org/officeDocument/2006/relationships/image" Target="../media/image46.sv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27.pn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82.tiff"/><Relationship Id="rId10" Type="http://schemas.openxmlformats.org/officeDocument/2006/relationships/image" Target="../media/image46.svg"/><Relationship Id="rId4" Type="http://schemas.openxmlformats.org/officeDocument/2006/relationships/image" Target="../media/image28.svg"/><Relationship Id="rId9" Type="http://schemas.openxmlformats.org/officeDocument/2006/relationships/image" Target="../media/image45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5.png"/><Relationship Id="rId3" Type="http://schemas.openxmlformats.org/officeDocument/2006/relationships/image" Target="../media/image81.svg"/><Relationship Id="rId7" Type="http://schemas.openxmlformats.org/officeDocument/2006/relationships/image" Target="../media/image49.tiff"/><Relationship Id="rId12" Type="http://schemas.openxmlformats.org/officeDocument/2006/relationships/image" Target="../media/image6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svg"/><Relationship Id="rId11" Type="http://schemas.openxmlformats.org/officeDocument/2006/relationships/image" Target="../media/image28.svg"/><Relationship Id="rId5" Type="http://schemas.openxmlformats.org/officeDocument/2006/relationships/image" Target="../media/image47.png"/><Relationship Id="rId15" Type="http://schemas.openxmlformats.org/officeDocument/2006/relationships/image" Target="../media/image73.png"/><Relationship Id="rId10" Type="http://schemas.openxmlformats.org/officeDocument/2006/relationships/image" Target="../media/image27.png"/><Relationship Id="rId4" Type="http://schemas.openxmlformats.org/officeDocument/2006/relationships/image" Target="../media/image82.tiff"/><Relationship Id="rId9" Type="http://schemas.openxmlformats.org/officeDocument/2006/relationships/image" Target="../media/image46.svg"/><Relationship Id="rId14" Type="http://schemas.openxmlformats.org/officeDocument/2006/relationships/image" Target="../media/image66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27.pn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11" Type="http://schemas.openxmlformats.org/officeDocument/2006/relationships/image" Target="../media/image85.png"/><Relationship Id="rId5" Type="http://schemas.openxmlformats.org/officeDocument/2006/relationships/image" Target="../media/image82.tiff"/><Relationship Id="rId10" Type="http://schemas.openxmlformats.org/officeDocument/2006/relationships/image" Target="../media/image46.svg"/><Relationship Id="rId4" Type="http://schemas.openxmlformats.org/officeDocument/2006/relationships/image" Target="../media/image28.svg"/><Relationship Id="rId9" Type="http://schemas.openxmlformats.org/officeDocument/2006/relationships/image" Target="../media/image45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5" Type="http://schemas.openxmlformats.org/officeDocument/2006/relationships/image" Target="../media/image49.tiff"/><Relationship Id="rId4" Type="http://schemas.openxmlformats.org/officeDocument/2006/relationships/image" Target="../media/image6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4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65.png"/><Relationship Id="rId4" Type="http://schemas.openxmlformats.org/officeDocument/2006/relationships/image" Target="../media/image72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27.pn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82.tiff"/><Relationship Id="rId10" Type="http://schemas.openxmlformats.org/officeDocument/2006/relationships/image" Target="../media/image46.svg"/><Relationship Id="rId4" Type="http://schemas.openxmlformats.org/officeDocument/2006/relationships/image" Target="../media/image28.svg"/><Relationship Id="rId9" Type="http://schemas.openxmlformats.org/officeDocument/2006/relationships/image" Target="../media/image45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5.png"/><Relationship Id="rId18" Type="http://schemas.openxmlformats.org/officeDocument/2006/relationships/image" Target="../media/image90.png"/><Relationship Id="rId3" Type="http://schemas.openxmlformats.org/officeDocument/2006/relationships/image" Target="../media/image81.svg"/><Relationship Id="rId21" Type="http://schemas.openxmlformats.org/officeDocument/2006/relationships/image" Target="../media/image93.svg"/><Relationship Id="rId7" Type="http://schemas.openxmlformats.org/officeDocument/2006/relationships/image" Target="../media/image49.tiff"/><Relationship Id="rId12" Type="http://schemas.openxmlformats.org/officeDocument/2006/relationships/image" Target="../media/image64.png"/><Relationship Id="rId17" Type="http://schemas.openxmlformats.org/officeDocument/2006/relationships/image" Target="../media/image89.svg"/><Relationship Id="rId2" Type="http://schemas.openxmlformats.org/officeDocument/2006/relationships/image" Target="../media/image80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svg"/><Relationship Id="rId11" Type="http://schemas.openxmlformats.org/officeDocument/2006/relationships/image" Target="../media/image28.svg"/><Relationship Id="rId5" Type="http://schemas.openxmlformats.org/officeDocument/2006/relationships/image" Target="../media/image47.png"/><Relationship Id="rId15" Type="http://schemas.openxmlformats.org/officeDocument/2006/relationships/image" Target="../media/image73.png"/><Relationship Id="rId10" Type="http://schemas.openxmlformats.org/officeDocument/2006/relationships/image" Target="../media/image27.png"/><Relationship Id="rId19" Type="http://schemas.openxmlformats.org/officeDocument/2006/relationships/image" Target="../media/image91.svg"/><Relationship Id="rId4" Type="http://schemas.openxmlformats.org/officeDocument/2006/relationships/image" Target="../media/image82.tiff"/><Relationship Id="rId9" Type="http://schemas.openxmlformats.org/officeDocument/2006/relationships/image" Target="../media/image46.svg"/><Relationship Id="rId14" Type="http://schemas.openxmlformats.org/officeDocument/2006/relationships/image" Target="../media/image66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69.png"/><Relationship Id="rId4" Type="http://schemas.openxmlformats.org/officeDocument/2006/relationships/image" Target="../media/image28.svg"/><Relationship Id="rId9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8.png"/><Relationship Id="rId3" Type="http://schemas.openxmlformats.org/officeDocument/2006/relationships/image" Target="../media/image28.svg"/><Relationship Id="rId7" Type="http://schemas.openxmlformats.org/officeDocument/2006/relationships/image" Target="../media/image67.png"/><Relationship Id="rId12" Type="http://schemas.openxmlformats.org/officeDocument/2006/relationships/image" Target="../media/image77.png"/><Relationship Id="rId17" Type="http://schemas.openxmlformats.org/officeDocument/2006/relationships/image" Target="../media/image71.png"/><Relationship Id="rId2" Type="http://schemas.openxmlformats.org/officeDocument/2006/relationships/image" Target="../media/image27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11" Type="http://schemas.openxmlformats.org/officeDocument/2006/relationships/image" Target="../media/image76.png"/><Relationship Id="rId5" Type="http://schemas.openxmlformats.org/officeDocument/2006/relationships/image" Target="../media/image44.svg"/><Relationship Id="rId15" Type="http://schemas.openxmlformats.org/officeDocument/2006/relationships/image" Target="../media/image64.png"/><Relationship Id="rId10" Type="http://schemas.openxmlformats.org/officeDocument/2006/relationships/image" Target="../media/image24.svg"/><Relationship Id="rId4" Type="http://schemas.openxmlformats.org/officeDocument/2006/relationships/image" Target="../media/image43.png"/><Relationship Id="rId9" Type="http://schemas.openxmlformats.org/officeDocument/2006/relationships/image" Target="../media/image23.png"/><Relationship Id="rId14" Type="http://schemas.openxmlformats.org/officeDocument/2006/relationships/image" Target="../media/image66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67.png"/><Relationship Id="rId5" Type="http://schemas.openxmlformats.org/officeDocument/2006/relationships/image" Target="../media/image34.svg"/><Relationship Id="rId15" Type="http://schemas.openxmlformats.org/officeDocument/2006/relationships/image" Target="../media/image38.svg"/><Relationship Id="rId10" Type="http://schemas.openxmlformats.org/officeDocument/2006/relationships/image" Target="../media/image66.png"/><Relationship Id="rId4" Type="http://schemas.openxmlformats.org/officeDocument/2006/relationships/image" Target="../media/image33.png"/><Relationship Id="rId9" Type="http://schemas.openxmlformats.org/officeDocument/2006/relationships/image" Target="../media/image65.png"/><Relationship Id="rId14" Type="http://schemas.openxmlformats.org/officeDocument/2006/relationships/image" Target="../media/image37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sv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7.sv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28.sv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27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28.svg"/><Relationship Id="rId9" Type="http://schemas.openxmlformats.org/officeDocument/2006/relationships/image" Target="../media/image54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04.svg"/><Relationship Id="rId3" Type="http://schemas.openxmlformats.org/officeDocument/2006/relationships/image" Target="../media/image51.svg"/><Relationship Id="rId7" Type="http://schemas.openxmlformats.org/officeDocument/2006/relationships/image" Target="../media/image53.svg"/><Relationship Id="rId12" Type="http://schemas.openxmlformats.org/officeDocument/2006/relationships/image" Target="../media/image10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102.png"/><Relationship Id="rId5" Type="http://schemas.openxmlformats.org/officeDocument/2006/relationships/image" Target="../media/image28.svg"/><Relationship Id="rId10" Type="http://schemas.openxmlformats.org/officeDocument/2006/relationships/image" Target="../media/image1.png"/><Relationship Id="rId4" Type="http://schemas.openxmlformats.org/officeDocument/2006/relationships/image" Target="../media/image27.png"/><Relationship Id="rId9" Type="http://schemas.openxmlformats.org/officeDocument/2006/relationships/image" Target="../media/image55.sv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5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104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11" Type="http://schemas.openxmlformats.org/officeDocument/2006/relationships/image" Target="../media/image103.png"/><Relationship Id="rId5" Type="http://schemas.openxmlformats.org/officeDocument/2006/relationships/image" Target="../media/image28.svg"/><Relationship Id="rId15" Type="http://schemas.openxmlformats.org/officeDocument/2006/relationships/image" Target="../media/image102.png"/><Relationship Id="rId10" Type="http://schemas.openxmlformats.org/officeDocument/2006/relationships/image" Target="../media/image53.svg"/><Relationship Id="rId4" Type="http://schemas.openxmlformats.org/officeDocument/2006/relationships/image" Target="../media/image27.png"/><Relationship Id="rId9" Type="http://schemas.openxmlformats.org/officeDocument/2006/relationships/image" Target="../media/image52.png"/><Relationship Id="rId14" Type="http://schemas.openxmlformats.org/officeDocument/2006/relationships/image" Target="../media/image106.sv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54.png"/><Relationship Id="rId3" Type="http://schemas.openxmlformats.org/officeDocument/2006/relationships/image" Target="../media/image27.png"/><Relationship Id="rId7" Type="http://schemas.openxmlformats.org/officeDocument/2006/relationships/image" Target="../media/image109.png"/><Relationship Id="rId12" Type="http://schemas.openxmlformats.org/officeDocument/2006/relationships/image" Target="../media/image5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png"/><Relationship Id="rId11" Type="http://schemas.openxmlformats.org/officeDocument/2006/relationships/image" Target="../media/image52.png"/><Relationship Id="rId5" Type="http://schemas.openxmlformats.org/officeDocument/2006/relationships/image" Target="../media/image111.png"/><Relationship Id="rId10" Type="http://schemas.openxmlformats.org/officeDocument/2006/relationships/image" Target="../media/image51.svg"/><Relationship Id="rId4" Type="http://schemas.openxmlformats.org/officeDocument/2006/relationships/image" Target="../media/image28.sv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2" Type="http://schemas.openxmlformats.org/officeDocument/2006/relationships/image" Target="../media/image27.png"/><Relationship Id="rId16" Type="http://schemas.openxmlformats.org/officeDocument/2006/relationships/image" Target="../media/image81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65.png"/><Relationship Id="rId5" Type="http://schemas.openxmlformats.org/officeDocument/2006/relationships/image" Target="../media/image34.svg"/><Relationship Id="rId15" Type="http://schemas.openxmlformats.org/officeDocument/2006/relationships/image" Target="../media/image80.pn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8.svg"/><Relationship Id="rId14" Type="http://schemas.openxmlformats.org/officeDocument/2006/relationships/image" Target="../media/image46.sv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png"/><Relationship Id="rId11" Type="http://schemas.openxmlformats.org/officeDocument/2006/relationships/image" Target="../media/image54.png"/><Relationship Id="rId5" Type="http://schemas.openxmlformats.org/officeDocument/2006/relationships/image" Target="../media/image111.png"/><Relationship Id="rId10" Type="http://schemas.openxmlformats.org/officeDocument/2006/relationships/image" Target="../media/image53.svg"/><Relationship Id="rId4" Type="http://schemas.openxmlformats.org/officeDocument/2006/relationships/image" Target="../media/image28.svg"/><Relationship Id="rId9" Type="http://schemas.openxmlformats.org/officeDocument/2006/relationships/image" Target="../media/image52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11.png"/><Relationship Id="rId7" Type="http://schemas.openxmlformats.org/officeDocument/2006/relationships/image" Target="../media/image5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04.svg"/><Relationship Id="rId3" Type="http://schemas.openxmlformats.org/officeDocument/2006/relationships/image" Target="../media/image111.png"/><Relationship Id="rId7" Type="http://schemas.openxmlformats.org/officeDocument/2006/relationships/image" Target="../media/image51.svg"/><Relationship Id="rId12" Type="http://schemas.openxmlformats.org/officeDocument/2006/relationships/image" Target="../media/image10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04.svg"/><Relationship Id="rId3" Type="http://schemas.openxmlformats.org/officeDocument/2006/relationships/image" Target="../media/image111.png"/><Relationship Id="rId7" Type="http://schemas.openxmlformats.org/officeDocument/2006/relationships/image" Target="../media/image51.svg"/><Relationship Id="rId12" Type="http://schemas.openxmlformats.org/officeDocument/2006/relationships/image" Target="../media/image10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11" Type="http://schemas.openxmlformats.org/officeDocument/2006/relationships/image" Target="../media/image54.png"/><Relationship Id="rId5" Type="http://schemas.openxmlformats.org/officeDocument/2006/relationships/image" Target="../media/image109.png"/><Relationship Id="rId10" Type="http://schemas.openxmlformats.org/officeDocument/2006/relationships/image" Target="../media/image53.svg"/><Relationship Id="rId4" Type="http://schemas.openxmlformats.org/officeDocument/2006/relationships/image" Target="../media/image28.svg"/><Relationship Id="rId9" Type="http://schemas.openxmlformats.org/officeDocument/2006/relationships/image" Target="../media/image52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27.png"/><Relationship Id="rId16" Type="http://schemas.openxmlformats.org/officeDocument/2006/relationships/image" Target="../media/image81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65.png"/><Relationship Id="rId5" Type="http://schemas.openxmlformats.org/officeDocument/2006/relationships/image" Target="../media/image34.svg"/><Relationship Id="rId15" Type="http://schemas.openxmlformats.org/officeDocument/2006/relationships/image" Target="../media/image80.pn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8.svg"/><Relationship Id="rId14" Type="http://schemas.openxmlformats.org/officeDocument/2006/relationships/image" Target="../media/image46.sv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04.svg"/><Relationship Id="rId3" Type="http://schemas.openxmlformats.org/officeDocument/2006/relationships/image" Target="../media/image109.png"/><Relationship Id="rId7" Type="http://schemas.openxmlformats.org/officeDocument/2006/relationships/image" Target="../media/image51.svg"/><Relationship Id="rId12" Type="http://schemas.openxmlformats.org/officeDocument/2006/relationships/image" Target="../media/image10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Relationship Id="rId14" Type="http://schemas.openxmlformats.org/officeDocument/2006/relationships/image" Target="../media/image112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04.svg"/><Relationship Id="rId3" Type="http://schemas.openxmlformats.org/officeDocument/2006/relationships/image" Target="../media/image109.png"/><Relationship Id="rId7" Type="http://schemas.openxmlformats.org/officeDocument/2006/relationships/image" Target="../media/image51.svg"/><Relationship Id="rId12" Type="http://schemas.openxmlformats.org/officeDocument/2006/relationships/image" Target="../media/image10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Relationship Id="rId14" Type="http://schemas.openxmlformats.org/officeDocument/2006/relationships/image" Target="../media/image112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sv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7.png"/><Relationship Id="rId4" Type="http://schemas.openxmlformats.org/officeDocument/2006/relationships/image" Target="../media/image113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sv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sv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27.png"/><Relationship Id="rId16" Type="http://schemas.openxmlformats.org/officeDocument/2006/relationships/image" Target="../media/image81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65.png"/><Relationship Id="rId5" Type="http://schemas.openxmlformats.org/officeDocument/2006/relationships/image" Target="../media/image34.svg"/><Relationship Id="rId15" Type="http://schemas.openxmlformats.org/officeDocument/2006/relationships/image" Target="../media/image80.png"/><Relationship Id="rId10" Type="http://schemas.openxmlformats.org/officeDocument/2006/relationships/image" Target="../media/image64.png"/><Relationship Id="rId4" Type="http://schemas.openxmlformats.org/officeDocument/2006/relationships/image" Target="../media/image33.png"/><Relationship Id="rId9" Type="http://schemas.openxmlformats.org/officeDocument/2006/relationships/image" Target="../media/image68.svg"/><Relationship Id="rId14" Type="http://schemas.openxmlformats.org/officeDocument/2006/relationships/image" Target="../media/image46.sv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7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8.sv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17.png"/><Relationship Id="rId18" Type="http://schemas.openxmlformats.org/officeDocument/2006/relationships/image" Target="../media/image120.svg"/><Relationship Id="rId3" Type="http://schemas.openxmlformats.org/officeDocument/2006/relationships/image" Target="../media/image114.svg"/><Relationship Id="rId21" Type="http://schemas.openxmlformats.org/officeDocument/2006/relationships/image" Target="../media/image121.png"/><Relationship Id="rId7" Type="http://schemas.openxmlformats.org/officeDocument/2006/relationships/image" Target="../media/image28.svg"/><Relationship Id="rId12" Type="http://schemas.openxmlformats.org/officeDocument/2006/relationships/image" Target="../media/image116.png"/><Relationship Id="rId17" Type="http://schemas.openxmlformats.org/officeDocument/2006/relationships/image" Target="../media/image35.png"/><Relationship Id="rId2" Type="http://schemas.openxmlformats.org/officeDocument/2006/relationships/image" Target="../media/image43.png"/><Relationship Id="rId16" Type="http://schemas.openxmlformats.org/officeDocument/2006/relationships/image" Target="../media/image119.svg"/><Relationship Id="rId20" Type="http://schemas.openxmlformats.org/officeDocument/2006/relationships/image" Target="../media/image9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115.png"/><Relationship Id="rId5" Type="http://schemas.openxmlformats.org/officeDocument/2006/relationships/image" Target="../media/image59.svg"/><Relationship Id="rId15" Type="http://schemas.openxmlformats.org/officeDocument/2006/relationships/image" Target="../media/image33.png"/><Relationship Id="rId10" Type="http://schemas.openxmlformats.org/officeDocument/2006/relationships/image" Target="../media/image72.png"/><Relationship Id="rId19" Type="http://schemas.openxmlformats.org/officeDocument/2006/relationships/image" Target="../media/image96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118.png"/><Relationship Id="rId22" Type="http://schemas.openxmlformats.org/officeDocument/2006/relationships/image" Target="../media/image122.sv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15.png"/><Relationship Id="rId18" Type="http://schemas.openxmlformats.org/officeDocument/2006/relationships/image" Target="../media/image119.svg"/><Relationship Id="rId3" Type="http://schemas.openxmlformats.org/officeDocument/2006/relationships/image" Target="../media/image114.svg"/><Relationship Id="rId21" Type="http://schemas.openxmlformats.org/officeDocument/2006/relationships/image" Target="../media/image96.png"/><Relationship Id="rId7" Type="http://schemas.openxmlformats.org/officeDocument/2006/relationships/image" Target="../media/image28.svg"/><Relationship Id="rId12" Type="http://schemas.openxmlformats.org/officeDocument/2006/relationships/image" Target="../media/image57.svg"/><Relationship Id="rId17" Type="http://schemas.openxmlformats.org/officeDocument/2006/relationships/image" Target="../media/image33.png"/><Relationship Id="rId2" Type="http://schemas.openxmlformats.org/officeDocument/2006/relationships/image" Target="../media/image43.png"/><Relationship Id="rId16" Type="http://schemas.openxmlformats.org/officeDocument/2006/relationships/image" Target="../media/image118.png"/><Relationship Id="rId20" Type="http://schemas.openxmlformats.org/officeDocument/2006/relationships/image" Target="../media/image120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56.png"/><Relationship Id="rId24" Type="http://schemas.openxmlformats.org/officeDocument/2006/relationships/image" Target="../media/image122.svg"/><Relationship Id="rId5" Type="http://schemas.openxmlformats.org/officeDocument/2006/relationships/image" Target="../media/image59.svg"/><Relationship Id="rId15" Type="http://schemas.openxmlformats.org/officeDocument/2006/relationships/image" Target="../media/image117.png"/><Relationship Id="rId23" Type="http://schemas.openxmlformats.org/officeDocument/2006/relationships/image" Target="../media/image121.png"/><Relationship Id="rId10" Type="http://schemas.openxmlformats.org/officeDocument/2006/relationships/image" Target="../media/image72.png"/><Relationship Id="rId19" Type="http://schemas.openxmlformats.org/officeDocument/2006/relationships/image" Target="../media/image35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116.png"/><Relationship Id="rId22" Type="http://schemas.openxmlformats.org/officeDocument/2006/relationships/image" Target="../media/image97.svg"/></Relationships>
</file>

<file path=ppt/slides/_rels/slide2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svg"/><Relationship Id="rId18" Type="http://schemas.openxmlformats.org/officeDocument/2006/relationships/image" Target="../media/image121.png"/><Relationship Id="rId26" Type="http://schemas.openxmlformats.org/officeDocument/2006/relationships/image" Target="../media/image128.png"/><Relationship Id="rId3" Type="http://schemas.openxmlformats.org/officeDocument/2006/relationships/image" Target="../media/image114.svg"/><Relationship Id="rId21" Type="http://schemas.openxmlformats.org/officeDocument/2006/relationships/image" Target="../media/image66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124.svg"/><Relationship Id="rId25" Type="http://schemas.openxmlformats.org/officeDocument/2006/relationships/image" Target="../media/image127.svg"/><Relationship Id="rId33" Type="http://schemas.openxmlformats.org/officeDocument/2006/relationships/image" Target="../media/image51.svg"/><Relationship Id="rId2" Type="http://schemas.openxmlformats.org/officeDocument/2006/relationships/image" Target="../media/image43.png"/><Relationship Id="rId16" Type="http://schemas.openxmlformats.org/officeDocument/2006/relationships/image" Target="../media/image123.png"/><Relationship Id="rId20" Type="http://schemas.openxmlformats.org/officeDocument/2006/relationships/image" Target="../media/image65.png"/><Relationship Id="rId29" Type="http://schemas.openxmlformats.org/officeDocument/2006/relationships/image" Target="../media/image68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57.svg"/><Relationship Id="rId24" Type="http://schemas.openxmlformats.org/officeDocument/2006/relationships/image" Target="../media/image126.png"/><Relationship Id="rId32" Type="http://schemas.openxmlformats.org/officeDocument/2006/relationships/image" Target="../media/image50.png"/><Relationship Id="rId5" Type="http://schemas.openxmlformats.org/officeDocument/2006/relationships/image" Target="../media/image59.svg"/><Relationship Id="rId15" Type="http://schemas.openxmlformats.org/officeDocument/2006/relationships/image" Target="../media/image120.svg"/><Relationship Id="rId23" Type="http://schemas.openxmlformats.org/officeDocument/2006/relationships/image" Target="../media/image64.png"/><Relationship Id="rId28" Type="http://schemas.openxmlformats.org/officeDocument/2006/relationships/image" Target="../media/image67.png"/><Relationship Id="rId10" Type="http://schemas.openxmlformats.org/officeDocument/2006/relationships/image" Target="../media/image56.png"/><Relationship Id="rId19" Type="http://schemas.openxmlformats.org/officeDocument/2006/relationships/image" Target="../media/image122.svg"/><Relationship Id="rId31" Type="http://schemas.openxmlformats.org/officeDocument/2006/relationships/image" Target="../media/image131.sv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35.png"/><Relationship Id="rId22" Type="http://schemas.openxmlformats.org/officeDocument/2006/relationships/image" Target="../media/image125.png"/><Relationship Id="rId27" Type="http://schemas.openxmlformats.org/officeDocument/2006/relationships/image" Target="../media/image129.svg"/><Relationship Id="rId30" Type="http://schemas.openxmlformats.org/officeDocument/2006/relationships/image" Target="../media/image130.png"/><Relationship Id="rId8" Type="http://schemas.openxmlformats.org/officeDocument/2006/relationships/image" Target="../media/image60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7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8.sv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17.png"/><Relationship Id="rId18" Type="http://schemas.openxmlformats.org/officeDocument/2006/relationships/image" Target="../media/image120.svg"/><Relationship Id="rId3" Type="http://schemas.openxmlformats.org/officeDocument/2006/relationships/image" Target="../media/image114.svg"/><Relationship Id="rId21" Type="http://schemas.openxmlformats.org/officeDocument/2006/relationships/image" Target="../media/image121.png"/><Relationship Id="rId7" Type="http://schemas.openxmlformats.org/officeDocument/2006/relationships/image" Target="../media/image28.svg"/><Relationship Id="rId12" Type="http://schemas.openxmlformats.org/officeDocument/2006/relationships/image" Target="../media/image116.png"/><Relationship Id="rId17" Type="http://schemas.openxmlformats.org/officeDocument/2006/relationships/image" Target="../media/image35.png"/><Relationship Id="rId2" Type="http://schemas.openxmlformats.org/officeDocument/2006/relationships/image" Target="../media/image43.png"/><Relationship Id="rId16" Type="http://schemas.openxmlformats.org/officeDocument/2006/relationships/image" Target="../media/image119.svg"/><Relationship Id="rId20" Type="http://schemas.openxmlformats.org/officeDocument/2006/relationships/image" Target="../media/image9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115.png"/><Relationship Id="rId5" Type="http://schemas.openxmlformats.org/officeDocument/2006/relationships/image" Target="../media/image59.svg"/><Relationship Id="rId15" Type="http://schemas.openxmlformats.org/officeDocument/2006/relationships/image" Target="../media/image33.png"/><Relationship Id="rId10" Type="http://schemas.openxmlformats.org/officeDocument/2006/relationships/image" Target="../media/image72.png"/><Relationship Id="rId19" Type="http://schemas.openxmlformats.org/officeDocument/2006/relationships/image" Target="../media/image96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118.png"/><Relationship Id="rId22" Type="http://schemas.openxmlformats.org/officeDocument/2006/relationships/image" Target="../media/image12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81.svg"/><Relationship Id="rId7" Type="http://schemas.openxmlformats.org/officeDocument/2006/relationships/image" Target="../media/image49.tif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82.tiff"/><Relationship Id="rId9" Type="http://schemas.openxmlformats.org/officeDocument/2006/relationships/image" Target="../media/image46.sv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7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8.sv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15.png"/><Relationship Id="rId18" Type="http://schemas.openxmlformats.org/officeDocument/2006/relationships/image" Target="../media/image119.svg"/><Relationship Id="rId3" Type="http://schemas.openxmlformats.org/officeDocument/2006/relationships/image" Target="../media/image114.svg"/><Relationship Id="rId21" Type="http://schemas.openxmlformats.org/officeDocument/2006/relationships/image" Target="../media/image96.png"/><Relationship Id="rId7" Type="http://schemas.openxmlformats.org/officeDocument/2006/relationships/image" Target="../media/image28.svg"/><Relationship Id="rId12" Type="http://schemas.openxmlformats.org/officeDocument/2006/relationships/image" Target="../media/image57.svg"/><Relationship Id="rId17" Type="http://schemas.openxmlformats.org/officeDocument/2006/relationships/image" Target="../media/image33.png"/><Relationship Id="rId2" Type="http://schemas.openxmlformats.org/officeDocument/2006/relationships/image" Target="../media/image43.png"/><Relationship Id="rId16" Type="http://schemas.openxmlformats.org/officeDocument/2006/relationships/image" Target="../media/image118.png"/><Relationship Id="rId20" Type="http://schemas.openxmlformats.org/officeDocument/2006/relationships/image" Target="../media/image120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56.png"/><Relationship Id="rId24" Type="http://schemas.openxmlformats.org/officeDocument/2006/relationships/image" Target="../media/image122.svg"/><Relationship Id="rId5" Type="http://schemas.openxmlformats.org/officeDocument/2006/relationships/image" Target="../media/image59.svg"/><Relationship Id="rId15" Type="http://schemas.openxmlformats.org/officeDocument/2006/relationships/image" Target="../media/image117.png"/><Relationship Id="rId23" Type="http://schemas.openxmlformats.org/officeDocument/2006/relationships/image" Target="../media/image121.png"/><Relationship Id="rId10" Type="http://schemas.openxmlformats.org/officeDocument/2006/relationships/image" Target="../media/image72.png"/><Relationship Id="rId19" Type="http://schemas.openxmlformats.org/officeDocument/2006/relationships/image" Target="../media/image35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116.png"/><Relationship Id="rId22" Type="http://schemas.openxmlformats.org/officeDocument/2006/relationships/image" Target="../media/image97.sv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27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8.svg"/></Relationships>
</file>

<file path=ppt/slides/_rels/slide2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svg"/><Relationship Id="rId18" Type="http://schemas.openxmlformats.org/officeDocument/2006/relationships/image" Target="../media/image121.png"/><Relationship Id="rId26" Type="http://schemas.openxmlformats.org/officeDocument/2006/relationships/image" Target="../media/image128.png"/><Relationship Id="rId3" Type="http://schemas.openxmlformats.org/officeDocument/2006/relationships/image" Target="../media/image114.svg"/><Relationship Id="rId21" Type="http://schemas.openxmlformats.org/officeDocument/2006/relationships/image" Target="../media/image66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124.svg"/><Relationship Id="rId25" Type="http://schemas.openxmlformats.org/officeDocument/2006/relationships/image" Target="../media/image127.svg"/><Relationship Id="rId33" Type="http://schemas.openxmlformats.org/officeDocument/2006/relationships/image" Target="../media/image51.svg"/><Relationship Id="rId2" Type="http://schemas.openxmlformats.org/officeDocument/2006/relationships/image" Target="../media/image43.png"/><Relationship Id="rId16" Type="http://schemas.openxmlformats.org/officeDocument/2006/relationships/image" Target="../media/image123.png"/><Relationship Id="rId20" Type="http://schemas.openxmlformats.org/officeDocument/2006/relationships/image" Target="../media/image65.png"/><Relationship Id="rId29" Type="http://schemas.openxmlformats.org/officeDocument/2006/relationships/image" Target="../media/image68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57.svg"/><Relationship Id="rId24" Type="http://schemas.openxmlformats.org/officeDocument/2006/relationships/image" Target="../media/image126.png"/><Relationship Id="rId32" Type="http://schemas.openxmlformats.org/officeDocument/2006/relationships/image" Target="../media/image50.png"/><Relationship Id="rId5" Type="http://schemas.openxmlformats.org/officeDocument/2006/relationships/image" Target="../media/image59.svg"/><Relationship Id="rId15" Type="http://schemas.openxmlformats.org/officeDocument/2006/relationships/image" Target="../media/image120.svg"/><Relationship Id="rId23" Type="http://schemas.openxmlformats.org/officeDocument/2006/relationships/image" Target="../media/image64.png"/><Relationship Id="rId28" Type="http://schemas.openxmlformats.org/officeDocument/2006/relationships/image" Target="../media/image67.png"/><Relationship Id="rId10" Type="http://schemas.openxmlformats.org/officeDocument/2006/relationships/image" Target="../media/image56.png"/><Relationship Id="rId19" Type="http://schemas.openxmlformats.org/officeDocument/2006/relationships/image" Target="../media/image122.svg"/><Relationship Id="rId31" Type="http://schemas.openxmlformats.org/officeDocument/2006/relationships/image" Target="../media/image131.sv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35.png"/><Relationship Id="rId22" Type="http://schemas.openxmlformats.org/officeDocument/2006/relationships/image" Target="../media/image125.png"/><Relationship Id="rId27" Type="http://schemas.openxmlformats.org/officeDocument/2006/relationships/image" Target="../media/image129.svg"/><Relationship Id="rId30" Type="http://schemas.openxmlformats.org/officeDocument/2006/relationships/image" Target="../media/image130.png"/><Relationship Id="rId8" Type="http://schemas.openxmlformats.org/officeDocument/2006/relationships/image" Target="../media/image60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2.png"/><Relationship Id="rId4" Type="http://schemas.openxmlformats.org/officeDocument/2006/relationships/image" Target="../media/image28.sv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2.png"/><Relationship Id="rId4" Type="http://schemas.openxmlformats.org/officeDocument/2006/relationships/image" Target="../media/image28.sv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17.png"/><Relationship Id="rId18" Type="http://schemas.openxmlformats.org/officeDocument/2006/relationships/image" Target="../media/image120.svg"/><Relationship Id="rId3" Type="http://schemas.openxmlformats.org/officeDocument/2006/relationships/image" Target="../media/image114.svg"/><Relationship Id="rId21" Type="http://schemas.openxmlformats.org/officeDocument/2006/relationships/image" Target="../media/image121.png"/><Relationship Id="rId7" Type="http://schemas.openxmlformats.org/officeDocument/2006/relationships/image" Target="../media/image28.svg"/><Relationship Id="rId12" Type="http://schemas.openxmlformats.org/officeDocument/2006/relationships/image" Target="../media/image116.png"/><Relationship Id="rId17" Type="http://schemas.openxmlformats.org/officeDocument/2006/relationships/image" Target="../media/image35.png"/><Relationship Id="rId2" Type="http://schemas.openxmlformats.org/officeDocument/2006/relationships/image" Target="../media/image43.png"/><Relationship Id="rId16" Type="http://schemas.openxmlformats.org/officeDocument/2006/relationships/image" Target="../media/image119.svg"/><Relationship Id="rId20" Type="http://schemas.openxmlformats.org/officeDocument/2006/relationships/image" Target="../media/image9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115.png"/><Relationship Id="rId24" Type="http://schemas.openxmlformats.org/officeDocument/2006/relationships/image" Target="../media/image49.tiff"/><Relationship Id="rId5" Type="http://schemas.openxmlformats.org/officeDocument/2006/relationships/image" Target="../media/image59.svg"/><Relationship Id="rId15" Type="http://schemas.openxmlformats.org/officeDocument/2006/relationships/image" Target="../media/image33.png"/><Relationship Id="rId23" Type="http://schemas.openxmlformats.org/officeDocument/2006/relationships/image" Target="../media/image132.png"/><Relationship Id="rId10" Type="http://schemas.openxmlformats.org/officeDocument/2006/relationships/image" Target="../media/image72.png"/><Relationship Id="rId19" Type="http://schemas.openxmlformats.org/officeDocument/2006/relationships/image" Target="../media/image96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118.png"/><Relationship Id="rId22" Type="http://schemas.openxmlformats.org/officeDocument/2006/relationships/image" Target="../media/image122.sv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5.png"/><Relationship Id="rId3" Type="http://schemas.openxmlformats.org/officeDocument/2006/relationships/image" Target="../media/image81.svg"/><Relationship Id="rId7" Type="http://schemas.openxmlformats.org/officeDocument/2006/relationships/image" Target="../media/image49.tiff"/><Relationship Id="rId12" Type="http://schemas.openxmlformats.org/officeDocument/2006/relationships/image" Target="../media/image6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svg"/><Relationship Id="rId11" Type="http://schemas.openxmlformats.org/officeDocument/2006/relationships/image" Target="../media/image28.svg"/><Relationship Id="rId5" Type="http://schemas.openxmlformats.org/officeDocument/2006/relationships/image" Target="../media/image47.png"/><Relationship Id="rId15" Type="http://schemas.openxmlformats.org/officeDocument/2006/relationships/image" Target="../media/image73.png"/><Relationship Id="rId10" Type="http://schemas.openxmlformats.org/officeDocument/2006/relationships/image" Target="../media/image27.png"/><Relationship Id="rId4" Type="http://schemas.openxmlformats.org/officeDocument/2006/relationships/image" Target="../media/image82.tiff"/><Relationship Id="rId9" Type="http://schemas.openxmlformats.org/officeDocument/2006/relationships/image" Target="../media/image46.svg"/><Relationship Id="rId1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5" Type="http://schemas.openxmlformats.org/officeDocument/2006/relationships/image" Target="../media/image49.tiff"/><Relationship Id="rId4" Type="http://schemas.openxmlformats.org/officeDocument/2006/relationships/image" Target="../media/image6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5.png"/><Relationship Id="rId18" Type="http://schemas.openxmlformats.org/officeDocument/2006/relationships/image" Target="../media/image90.png"/><Relationship Id="rId3" Type="http://schemas.openxmlformats.org/officeDocument/2006/relationships/image" Target="../media/image81.svg"/><Relationship Id="rId21" Type="http://schemas.openxmlformats.org/officeDocument/2006/relationships/image" Target="../media/image93.svg"/><Relationship Id="rId7" Type="http://schemas.openxmlformats.org/officeDocument/2006/relationships/image" Target="../media/image49.tiff"/><Relationship Id="rId12" Type="http://schemas.openxmlformats.org/officeDocument/2006/relationships/image" Target="../media/image64.png"/><Relationship Id="rId17" Type="http://schemas.openxmlformats.org/officeDocument/2006/relationships/image" Target="../media/image89.svg"/><Relationship Id="rId2" Type="http://schemas.openxmlformats.org/officeDocument/2006/relationships/image" Target="../media/image80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svg"/><Relationship Id="rId11" Type="http://schemas.openxmlformats.org/officeDocument/2006/relationships/image" Target="../media/image28.svg"/><Relationship Id="rId5" Type="http://schemas.openxmlformats.org/officeDocument/2006/relationships/image" Target="../media/image47.png"/><Relationship Id="rId15" Type="http://schemas.openxmlformats.org/officeDocument/2006/relationships/image" Target="../media/image73.png"/><Relationship Id="rId10" Type="http://schemas.openxmlformats.org/officeDocument/2006/relationships/image" Target="../media/image27.png"/><Relationship Id="rId19" Type="http://schemas.openxmlformats.org/officeDocument/2006/relationships/image" Target="../media/image91.svg"/><Relationship Id="rId4" Type="http://schemas.openxmlformats.org/officeDocument/2006/relationships/image" Target="../media/image82.tiff"/><Relationship Id="rId9" Type="http://schemas.openxmlformats.org/officeDocument/2006/relationships/image" Target="../media/image46.svg"/><Relationship Id="rId1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28.svg"/><Relationship Id="rId7" Type="http://schemas.openxmlformats.org/officeDocument/2006/relationships/image" Target="../media/image36.svg"/><Relationship Id="rId12" Type="http://schemas.openxmlformats.org/officeDocument/2006/relationships/image" Target="../media/image6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67.png"/><Relationship Id="rId5" Type="http://schemas.openxmlformats.org/officeDocument/2006/relationships/image" Target="../media/image34.svg"/><Relationship Id="rId15" Type="http://schemas.openxmlformats.org/officeDocument/2006/relationships/image" Target="../media/image38.svg"/><Relationship Id="rId10" Type="http://schemas.openxmlformats.org/officeDocument/2006/relationships/image" Target="../media/image66.png"/><Relationship Id="rId4" Type="http://schemas.openxmlformats.org/officeDocument/2006/relationships/image" Target="../media/image33.png"/><Relationship Id="rId9" Type="http://schemas.openxmlformats.org/officeDocument/2006/relationships/image" Target="../media/image65.png"/><Relationship Id="rId1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7.sv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28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04.svg"/><Relationship Id="rId3" Type="http://schemas.openxmlformats.org/officeDocument/2006/relationships/image" Target="../media/image51.svg"/><Relationship Id="rId7" Type="http://schemas.openxmlformats.org/officeDocument/2006/relationships/image" Target="../media/image53.svg"/><Relationship Id="rId12" Type="http://schemas.openxmlformats.org/officeDocument/2006/relationships/image" Target="../media/image10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102.png"/><Relationship Id="rId5" Type="http://schemas.openxmlformats.org/officeDocument/2006/relationships/image" Target="../media/image28.svg"/><Relationship Id="rId10" Type="http://schemas.openxmlformats.org/officeDocument/2006/relationships/image" Target="../media/image1.png"/><Relationship Id="rId4" Type="http://schemas.openxmlformats.org/officeDocument/2006/relationships/image" Target="../media/image27.png"/><Relationship Id="rId9" Type="http://schemas.openxmlformats.org/officeDocument/2006/relationships/image" Target="../media/image55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5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104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11" Type="http://schemas.openxmlformats.org/officeDocument/2006/relationships/image" Target="../media/image103.png"/><Relationship Id="rId5" Type="http://schemas.openxmlformats.org/officeDocument/2006/relationships/image" Target="../media/image28.svg"/><Relationship Id="rId15" Type="http://schemas.openxmlformats.org/officeDocument/2006/relationships/image" Target="../media/image102.png"/><Relationship Id="rId10" Type="http://schemas.openxmlformats.org/officeDocument/2006/relationships/image" Target="../media/image53.svg"/><Relationship Id="rId4" Type="http://schemas.openxmlformats.org/officeDocument/2006/relationships/image" Target="../media/image27.png"/><Relationship Id="rId9" Type="http://schemas.openxmlformats.org/officeDocument/2006/relationships/image" Target="../media/image52.png"/><Relationship Id="rId14" Type="http://schemas.openxmlformats.org/officeDocument/2006/relationships/image" Target="../media/image106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9" Type="http://schemas.openxmlformats.org/officeDocument/2006/relationships/image" Target="../media/image60.png"/><Relationship Id="rId21" Type="http://schemas.openxmlformats.org/officeDocument/2006/relationships/image" Target="../media/image42.svg"/><Relationship Id="rId34" Type="http://schemas.openxmlformats.org/officeDocument/2006/relationships/image" Target="../media/image55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5" Type="http://schemas.openxmlformats.org/officeDocument/2006/relationships/image" Target="../media/image46.svg"/><Relationship Id="rId33" Type="http://schemas.openxmlformats.org/officeDocument/2006/relationships/image" Target="../media/image54.png"/><Relationship Id="rId38" Type="http://schemas.openxmlformats.org/officeDocument/2006/relationships/image" Target="../media/image59.sv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24" Type="http://schemas.openxmlformats.org/officeDocument/2006/relationships/image" Target="../media/image45.png"/><Relationship Id="rId32" Type="http://schemas.openxmlformats.org/officeDocument/2006/relationships/image" Target="../media/image53.svg"/><Relationship Id="rId37" Type="http://schemas.openxmlformats.org/officeDocument/2006/relationships/image" Target="../media/image58.png"/><Relationship Id="rId40" Type="http://schemas.openxmlformats.org/officeDocument/2006/relationships/image" Target="../media/image61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23" Type="http://schemas.openxmlformats.org/officeDocument/2006/relationships/image" Target="../media/image44.svg"/><Relationship Id="rId28" Type="http://schemas.openxmlformats.org/officeDocument/2006/relationships/image" Target="../media/image49.tiff"/><Relationship Id="rId36" Type="http://schemas.openxmlformats.org/officeDocument/2006/relationships/image" Target="../media/image57.svg"/><Relationship Id="rId10" Type="http://schemas.openxmlformats.org/officeDocument/2006/relationships/image" Target="../media/image31.png"/><Relationship Id="rId19" Type="http://schemas.openxmlformats.org/officeDocument/2006/relationships/image" Target="../media/image40.sv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svg"/><Relationship Id="rId30" Type="http://schemas.openxmlformats.org/officeDocument/2006/relationships/image" Target="../media/image51.svg"/><Relationship Id="rId35" Type="http://schemas.openxmlformats.org/officeDocument/2006/relationships/image" Target="../media/image56.png"/><Relationship Id="rId8" Type="http://schemas.openxmlformats.org/officeDocument/2006/relationships/image" Target="../media/image29.png"/><Relationship Id="rId3" Type="http://schemas.openxmlformats.org/officeDocument/2006/relationships/image" Target="../media/image24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11.png"/><Relationship Id="rId7" Type="http://schemas.openxmlformats.org/officeDocument/2006/relationships/image" Target="../media/image5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04.svg"/><Relationship Id="rId3" Type="http://schemas.openxmlformats.org/officeDocument/2006/relationships/image" Target="../media/image111.png"/><Relationship Id="rId7" Type="http://schemas.openxmlformats.org/officeDocument/2006/relationships/image" Target="../media/image51.svg"/><Relationship Id="rId12" Type="http://schemas.openxmlformats.org/officeDocument/2006/relationships/image" Target="../media/image10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04.svg"/><Relationship Id="rId3" Type="http://schemas.openxmlformats.org/officeDocument/2006/relationships/image" Target="../media/image111.png"/><Relationship Id="rId7" Type="http://schemas.openxmlformats.org/officeDocument/2006/relationships/image" Target="../media/image51.svg"/><Relationship Id="rId12" Type="http://schemas.openxmlformats.org/officeDocument/2006/relationships/image" Target="../media/image10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04.svg"/><Relationship Id="rId3" Type="http://schemas.openxmlformats.org/officeDocument/2006/relationships/image" Target="../media/image109.png"/><Relationship Id="rId7" Type="http://schemas.openxmlformats.org/officeDocument/2006/relationships/image" Target="../media/image51.svg"/><Relationship Id="rId12" Type="http://schemas.openxmlformats.org/officeDocument/2006/relationships/image" Target="../media/image10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Relationship Id="rId14" Type="http://schemas.openxmlformats.org/officeDocument/2006/relationships/image" Target="../media/image11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04.svg"/><Relationship Id="rId3" Type="http://schemas.openxmlformats.org/officeDocument/2006/relationships/image" Target="../media/image109.png"/><Relationship Id="rId7" Type="http://schemas.openxmlformats.org/officeDocument/2006/relationships/image" Target="../media/image51.svg"/><Relationship Id="rId12" Type="http://schemas.openxmlformats.org/officeDocument/2006/relationships/image" Target="../media/image10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28.svg"/><Relationship Id="rId10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53.svg"/><Relationship Id="rId1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7.pn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17.png"/><Relationship Id="rId18" Type="http://schemas.openxmlformats.org/officeDocument/2006/relationships/image" Target="../media/image120.svg"/><Relationship Id="rId3" Type="http://schemas.openxmlformats.org/officeDocument/2006/relationships/image" Target="../media/image114.svg"/><Relationship Id="rId21" Type="http://schemas.openxmlformats.org/officeDocument/2006/relationships/image" Target="../media/image121.png"/><Relationship Id="rId7" Type="http://schemas.openxmlformats.org/officeDocument/2006/relationships/image" Target="../media/image28.svg"/><Relationship Id="rId12" Type="http://schemas.openxmlformats.org/officeDocument/2006/relationships/image" Target="../media/image116.png"/><Relationship Id="rId17" Type="http://schemas.openxmlformats.org/officeDocument/2006/relationships/image" Target="../media/image35.png"/><Relationship Id="rId2" Type="http://schemas.openxmlformats.org/officeDocument/2006/relationships/image" Target="../media/image43.png"/><Relationship Id="rId16" Type="http://schemas.openxmlformats.org/officeDocument/2006/relationships/image" Target="../media/image119.svg"/><Relationship Id="rId20" Type="http://schemas.openxmlformats.org/officeDocument/2006/relationships/image" Target="../media/image9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115.png"/><Relationship Id="rId5" Type="http://schemas.openxmlformats.org/officeDocument/2006/relationships/image" Target="../media/image59.svg"/><Relationship Id="rId15" Type="http://schemas.openxmlformats.org/officeDocument/2006/relationships/image" Target="../media/image33.png"/><Relationship Id="rId10" Type="http://schemas.openxmlformats.org/officeDocument/2006/relationships/image" Target="../media/image72.png"/><Relationship Id="rId19" Type="http://schemas.openxmlformats.org/officeDocument/2006/relationships/image" Target="../media/image96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118.png"/><Relationship Id="rId22" Type="http://schemas.openxmlformats.org/officeDocument/2006/relationships/image" Target="../media/image12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15.png"/><Relationship Id="rId18" Type="http://schemas.openxmlformats.org/officeDocument/2006/relationships/image" Target="../media/image119.svg"/><Relationship Id="rId3" Type="http://schemas.openxmlformats.org/officeDocument/2006/relationships/image" Target="../media/image114.svg"/><Relationship Id="rId21" Type="http://schemas.openxmlformats.org/officeDocument/2006/relationships/image" Target="../media/image96.png"/><Relationship Id="rId7" Type="http://schemas.openxmlformats.org/officeDocument/2006/relationships/image" Target="../media/image28.svg"/><Relationship Id="rId12" Type="http://schemas.openxmlformats.org/officeDocument/2006/relationships/image" Target="../media/image57.svg"/><Relationship Id="rId17" Type="http://schemas.openxmlformats.org/officeDocument/2006/relationships/image" Target="../media/image33.png"/><Relationship Id="rId2" Type="http://schemas.openxmlformats.org/officeDocument/2006/relationships/image" Target="../media/image43.png"/><Relationship Id="rId16" Type="http://schemas.openxmlformats.org/officeDocument/2006/relationships/image" Target="../media/image118.png"/><Relationship Id="rId20" Type="http://schemas.openxmlformats.org/officeDocument/2006/relationships/image" Target="../media/image120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56.png"/><Relationship Id="rId24" Type="http://schemas.openxmlformats.org/officeDocument/2006/relationships/image" Target="../media/image122.svg"/><Relationship Id="rId5" Type="http://schemas.openxmlformats.org/officeDocument/2006/relationships/image" Target="../media/image59.svg"/><Relationship Id="rId15" Type="http://schemas.openxmlformats.org/officeDocument/2006/relationships/image" Target="../media/image117.png"/><Relationship Id="rId23" Type="http://schemas.openxmlformats.org/officeDocument/2006/relationships/image" Target="../media/image121.png"/><Relationship Id="rId10" Type="http://schemas.openxmlformats.org/officeDocument/2006/relationships/image" Target="../media/image72.png"/><Relationship Id="rId19" Type="http://schemas.openxmlformats.org/officeDocument/2006/relationships/image" Target="../media/image35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116.png"/><Relationship Id="rId22" Type="http://schemas.openxmlformats.org/officeDocument/2006/relationships/image" Target="../media/image97.sv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svg"/><Relationship Id="rId18" Type="http://schemas.openxmlformats.org/officeDocument/2006/relationships/image" Target="../media/image121.png"/><Relationship Id="rId26" Type="http://schemas.openxmlformats.org/officeDocument/2006/relationships/image" Target="../media/image128.png"/><Relationship Id="rId3" Type="http://schemas.openxmlformats.org/officeDocument/2006/relationships/image" Target="../media/image114.svg"/><Relationship Id="rId21" Type="http://schemas.openxmlformats.org/officeDocument/2006/relationships/image" Target="../media/image66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124.svg"/><Relationship Id="rId25" Type="http://schemas.openxmlformats.org/officeDocument/2006/relationships/image" Target="../media/image127.svg"/><Relationship Id="rId33" Type="http://schemas.openxmlformats.org/officeDocument/2006/relationships/image" Target="../media/image51.svg"/><Relationship Id="rId2" Type="http://schemas.openxmlformats.org/officeDocument/2006/relationships/image" Target="../media/image43.png"/><Relationship Id="rId16" Type="http://schemas.openxmlformats.org/officeDocument/2006/relationships/image" Target="../media/image123.png"/><Relationship Id="rId20" Type="http://schemas.openxmlformats.org/officeDocument/2006/relationships/image" Target="../media/image65.png"/><Relationship Id="rId29" Type="http://schemas.openxmlformats.org/officeDocument/2006/relationships/image" Target="../media/image68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57.svg"/><Relationship Id="rId24" Type="http://schemas.openxmlformats.org/officeDocument/2006/relationships/image" Target="../media/image126.png"/><Relationship Id="rId32" Type="http://schemas.openxmlformats.org/officeDocument/2006/relationships/image" Target="../media/image50.png"/><Relationship Id="rId5" Type="http://schemas.openxmlformats.org/officeDocument/2006/relationships/image" Target="../media/image59.svg"/><Relationship Id="rId15" Type="http://schemas.openxmlformats.org/officeDocument/2006/relationships/image" Target="../media/image120.svg"/><Relationship Id="rId23" Type="http://schemas.openxmlformats.org/officeDocument/2006/relationships/image" Target="../media/image64.png"/><Relationship Id="rId28" Type="http://schemas.openxmlformats.org/officeDocument/2006/relationships/image" Target="../media/image67.png"/><Relationship Id="rId10" Type="http://schemas.openxmlformats.org/officeDocument/2006/relationships/image" Target="../media/image56.png"/><Relationship Id="rId19" Type="http://schemas.openxmlformats.org/officeDocument/2006/relationships/image" Target="../media/image122.svg"/><Relationship Id="rId31" Type="http://schemas.openxmlformats.org/officeDocument/2006/relationships/image" Target="../media/image131.sv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35.png"/><Relationship Id="rId22" Type="http://schemas.openxmlformats.org/officeDocument/2006/relationships/image" Target="../media/image125.png"/><Relationship Id="rId27" Type="http://schemas.openxmlformats.org/officeDocument/2006/relationships/image" Target="../media/image129.svg"/><Relationship Id="rId30" Type="http://schemas.openxmlformats.org/officeDocument/2006/relationships/image" Target="../media/image130.png"/><Relationship Id="rId8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17.png"/><Relationship Id="rId18" Type="http://schemas.openxmlformats.org/officeDocument/2006/relationships/image" Target="../media/image120.svg"/><Relationship Id="rId3" Type="http://schemas.openxmlformats.org/officeDocument/2006/relationships/image" Target="../media/image114.svg"/><Relationship Id="rId21" Type="http://schemas.openxmlformats.org/officeDocument/2006/relationships/image" Target="../media/image121.png"/><Relationship Id="rId7" Type="http://schemas.openxmlformats.org/officeDocument/2006/relationships/image" Target="../media/image28.svg"/><Relationship Id="rId12" Type="http://schemas.openxmlformats.org/officeDocument/2006/relationships/image" Target="../media/image116.png"/><Relationship Id="rId17" Type="http://schemas.openxmlformats.org/officeDocument/2006/relationships/image" Target="../media/image35.png"/><Relationship Id="rId25" Type="http://schemas.openxmlformats.org/officeDocument/2006/relationships/image" Target="../media/image134.svg"/><Relationship Id="rId2" Type="http://schemas.openxmlformats.org/officeDocument/2006/relationships/image" Target="../media/image43.png"/><Relationship Id="rId16" Type="http://schemas.openxmlformats.org/officeDocument/2006/relationships/image" Target="../media/image119.svg"/><Relationship Id="rId20" Type="http://schemas.openxmlformats.org/officeDocument/2006/relationships/image" Target="../media/image9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115.png"/><Relationship Id="rId24" Type="http://schemas.openxmlformats.org/officeDocument/2006/relationships/image" Target="../media/image133.png"/><Relationship Id="rId5" Type="http://schemas.openxmlformats.org/officeDocument/2006/relationships/image" Target="../media/image59.svg"/><Relationship Id="rId15" Type="http://schemas.openxmlformats.org/officeDocument/2006/relationships/image" Target="../media/image33.png"/><Relationship Id="rId23" Type="http://schemas.openxmlformats.org/officeDocument/2006/relationships/image" Target="../media/image132.png"/><Relationship Id="rId10" Type="http://schemas.openxmlformats.org/officeDocument/2006/relationships/image" Target="../media/image72.png"/><Relationship Id="rId19" Type="http://schemas.openxmlformats.org/officeDocument/2006/relationships/image" Target="../media/image96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118.png"/><Relationship Id="rId22" Type="http://schemas.openxmlformats.org/officeDocument/2006/relationships/image" Target="../media/image122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117.png"/><Relationship Id="rId18" Type="http://schemas.openxmlformats.org/officeDocument/2006/relationships/image" Target="../media/image120.svg"/><Relationship Id="rId3" Type="http://schemas.openxmlformats.org/officeDocument/2006/relationships/image" Target="../media/image114.svg"/><Relationship Id="rId21" Type="http://schemas.openxmlformats.org/officeDocument/2006/relationships/image" Target="../media/image121.png"/><Relationship Id="rId7" Type="http://schemas.openxmlformats.org/officeDocument/2006/relationships/image" Target="../media/image28.svg"/><Relationship Id="rId12" Type="http://schemas.openxmlformats.org/officeDocument/2006/relationships/image" Target="../media/image116.png"/><Relationship Id="rId17" Type="http://schemas.openxmlformats.org/officeDocument/2006/relationships/image" Target="../media/image35.png"/><Relationship Id="rId2" Type="http://schemas.openxmlformats.org/officeDocument/2006/relationships/image" Target="../media/image43.png"/><Relationship Id="rId16" Type="http://schemas.openxmlformats.org/officeDocument/2006/relationships/image" Target="../media/image119.svg"/><Relationship Id="rId20" Type="http://schemas.openxmlformats.org/officeDocument/2006/relationships/image" Target="../media/image9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115.png"/><Relationship Id="rId24" Type="http://schemas.openxmlformats.org/officeDocument/2006/relationships/image" Target="../media/image49.tiff"/><Relationship Id="rId5" Type="http://schemas.openxmlformats.org/officeDocument/2006/relationships/image" Target="../media/image59.svg"/><Relationship Id="rId15" Type="http://schemas.openxmlformats.org/officeDocument/2006/relationships/image" Target="../media/image33.png"/><Relationship Id="rId23" Type="http://schemas.openxmlformats.org/officeDocument/2006/relationships/image" Target="../media/image132.png"/><Relationship Id="rId10" Type="http://schemas.openxmlformats.org/officeDocument/2006/relationships/image" Target="../media/image72.png"/><Relationship Id="rId19" Type="http://schemas.openxmlformats.org/officeDocument/2006/relationships/image" Target="../media/image96.png"/><Relationship Id="rId4" Type="http://schemas.openxmlformats.org/officeDocument/2006/relationships/image" Target="../media/image58.png"/><Relationship Id="rId9" Type="http://schemas.openxmlformats.org/officeDocument/2006/relationships/image" Target="../media/image61.svg"/><Relationship Id="rId14" Type="http://schemas.openxmlformats.org/officeDocument/2006/relationships/image" Target="../media/image118.png"/><Relationship Id="rId22" Type="http://schemas.openxmlformats.org/officeDocument/2006/relationships/image" Target="../media/image122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sv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7.svg"/><Relationship Id="rId4" Type="http://schemas.openxmlformats.org/officeDocument/2006/relationships/image" Target="../media/image136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7.svg"/><Relationship Id="rId4" Type="http://schemas.openxmlformats.org/officeDocument/2006/relationships/image" Target="../media/image136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9.svg"/><Relationship Id="rId5" Type="http://schemas.openxmlformats.org/officeDocument/2006/relationships/image" Target="../media/image35.png"/><Relationship Id="rId4" Type="http://schemas.openxmlformats.org/officeDocument/2006/relationships/image" Target="../media/image138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svg"/><Relationship Id="rId3" Type="http://schemas.openxmlformats.org/officeDocument/2006/relationships/image" Target="../media/image14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8.svg"/><Relationship Id="rId5" Type="http://schemas.openxmlformats.org/officeDocument/2006/relationships/image" Target="../media/image33.png"/><Relationship Id="rId4" Type="http://schemas.openxmlformats.org/officeDocument/2006/relationships/image" Target="../media/image14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9.svg"/><Relationship Id="rId5" Type="http://schemas.openxmlformats.org/officeDocument/2006/relationships/image" Target="../media/image35.png"/><Relationship Id="rId4" Type="http://schemas.openxmlformats.org/officeDocument/2006/relationships/image" Target="../media/image138.sv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4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7.svg"/><Relationship Id="rId5" Type="http://schemas.openxmlformats.org/officeDocument/2006/relationships/image" Target="../media/image146.png"/><Relationship Id="rId4" Type="http://schemas.openxmlformats.org/officeDocument/2006/relationships/image" Target="../media/image14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6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63.png"/><Relationship Id="rId4" Type="http://schemas.openxmlformats.org/officeDocument/2006/relationships/image" Target="../media/image28.sv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8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0.svg"/><Relationship Id="rId7" Type="http://schemas.openxmlformats.org/officeDocument/2006/relationships/image" Target="../media/image2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32.svg"/><Relationship Id="rId10" Type="http://schemas.openxmlformats.org/officeDocument/2006/relationships/image" Target="../media/image28.sv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32.svg"/><Relationship Id="rId4" Type="http://schemas.openxmlformats.org/officeDocument/2006/relationships/image" Target="../media/image28.svg"/><Relationship Id="rId9" Type="http://schemas.openxmlformats.org/officeDocument/2006/relationships/image" Target="../media/image3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4000" dirty="0"/>
              <a:t>Azure AKS </a:t>
            </a:r>
            <a:r>
              <a:rPr lang="en-US" sz="4400" dirty="0"/>
              <a:t>Kubernetes</a:t>
            </a:r>
            <a:r>
              <a:rPr lang="en-US" sz="4000" dirty="0"/>
              <a:t> - Masterclass | Azure DevOps, Terraform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02B1DE4-8A13-0B88-D0DC-4BC61C1085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82999" y="334538"/>
            <a:ext cx="8893095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3860800" y="1713768"/>
            <a:ext cx="4780295" cy="23208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4023866" y="1938305"/>
            <a:ext cx="4408934" cy="165668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97A5B0-EA9A-FF46-B594-EB5CCCD5EB66}"/>
              </a:ext>
            </a:extLst>
          </p:cNvPr>
          <p:cNvGrpSpPr/>
          <p:nvPr/>
        </p:nvGrpSpPr>
        <p:grpSpPr>
          <a:xfrm>
            <a:off x="4237807" y="2065879"/>
            <a:ext cx="1239212" cy="1159923"/>
            <a:chOff x="4237807" y="2065879"/>
            <a:chExt cx="1239212" cy="1159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CA48C0-DFD0-F749-A415-D4ACE0F79FFD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51369-A8F3-4746-83D0-F5610F55BB6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266C2D-EB6C-184E-B123-3D5746096332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93832F-2C26-874D-A5C6-D4AD35EE2266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0927758-1A58-A04D-A3F1-005BE18F0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EBB294-E703-9644-BAEA-819233BE4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99CD54-051A-E742-A655-4B752AEA4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175E2B-0D45-4C48-9273-D514565B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C66BF0-A4BA-A846-B5B4-D76F2C717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5BC47-A2D4-5A4F-AE53-41912A365C86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5780007" y="3260133"/>
            <a:ext cx="123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ReplicaSet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5806914" y="3633867"/>
            <a:ext cx="139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908" y="931168"/>
            <a:ext cx="478029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LoadBalancer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88820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88820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64351" y="228743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Files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8690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184840"/>
            <a:ext cx="1439572" cy="24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4431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60797" y="49341"/>
            <a:ext cx="6628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http://&lt;External-IP-from-get-service-output&gt;/app1/file1.html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6248056" y="1438998"/>
            <a:ext cx="2892" cy="27477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94384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065" y="324475"/>
            <a:ext cx="869325" cy="86932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8918812" y="298728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8918812" y="3624862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8918812" y="429053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8918812" y="492761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8918812" y="556518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6135" y="429926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5881" y="493481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3115" y="557088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0527" y="2988698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3589" y="363885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FC8D78-AE14-624A-92B4-8D356D739A1A}"/>
              </a:ext>
            </a:extLst>
          </p:cNvPr>
          <p:cNvSpPr/>
          <p:nvPr/>
        </p:nvSpPr>
        <p:spPr>
          <a:xfrm>
            <a:off x="4213204" y="4744430"/>
            <a:ext cx="4415680" cy="254707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B0263C10-C539-0E44-A842-3A5E07F32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3768" y="5510878"/>
            <a:ext cx="1021346" cy="1021346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1BF95421-DD8A-D744-8896-6053055048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9279" y="4714865"/>
            <a:ext cx="724556" cy="724556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36693682-0ACE-344C-8306-330F748C61AE}"/>
              </a:ext>
            </a:extLst>
          </p:cNvPr>
          <p:cNvSpPr/>
          <p:nvPr/>
        </p:nvSpPr>
        <p:spPr>
          <a:xfrm>
            <a:off x="4489811" y="5409856"/>
            <a:ext cx="3840387" cy="1656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1E890-6FB3-0F4C-AC45-50DBDEE3CCB8}"/>
              </a:ext>
            </a:extLst>
          </p:cNvPr>
          <p:cNvSpPr txBox="1"/>
          <p:nvPr/>
        </p:nvSpPr>
        <p:spPr>
          <a:xfrm>
            <a:off x="5127854" y="4755428"/>
            <a:ext cx="2773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 Account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1E68057-B0C4-8847-8644-46BB7B020D25}"/>
              </a:ext>
            </a:extLst>
          </p:cNvPr>
          <p:cNvSpPr txBox="1"/>
          <p:nvPr/>
        </p:nvSpPr>
        <p:spPr>
          <a:xfrm>
            <a:off x="5346636" y="6561817"/>
            <a:ext cx="2126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 Shares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A5EBD1-7EE9-CD42-9ABF-6D7300A6FCC7}"/>
              </a:ext>
            </a:extLst>
          </p:cNvPr>
          <p:cNvSpPr/>
          <p:nvPr/>
        </p:nvSpPr>
        <p:spPr>
          <a:xfrm>
            <a:off x="4601557" y="581898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DEC11A-2D40-AB48-B3FA-ADD4AAD42373}"/>
              </a:ext>
            </a:extLst>
          </p:cNvPr>
          <p:cNvSpPr txBox="1"/>
          <p:nvPr/>
        </p:nvSpPr>
        <p:spPr>
          <a:xfrm>
            <a:off x="4567067" y="551751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file1.html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CA442394-0D72-A24D-9877-6A401A8F4426}"/>
              </a:ext>
            </a:extLst>
          </p:cNvPr>
          <p:cNvSpPr/>
          <p:nvPr/>
        </p:nvSpPr>
        <p:spPr>
          <a:xfrm>
            <a:off x="7260212" y="581493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61B6BE-94E6-B14A-BBE4-260CF6FEE578}"/>
              </a:ext>
            </a:extLst>
          </p:cNvPr>
          <p:cNvSpPr txBox="1"/>
          <p:nvPr/>
        </p:nvSpPr>
        <p:spPr>
          <a:xfrm>
            <a:off x="7225722" y="551346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file2.html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937F8CB-8920-A34C-9870-38799B6CFF4F}"/>
              </a:ext>
            </a:extLst>
          </p:cNvPr>
          <p:cNvGrpSpPr/>
          <p:nvPr/>
        </p:nvGrpSpPr>
        <p:grpSpPr>
          <a:xfrm>
            <a:off x="5698133" y="2065879"/>
            <a:ext cx="1239212" cy="1159923"/>
            <a:chOff x="4237807" y="2065879"/>
            <a:chExt cx="1239212" cy="115992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069AF65-91EC-EC42-8CC0-34B2DD8EB9AB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4757B3F-1DA4-B546-8BC3-C39619377335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8A2F55-150C-1B4E-88DD-14EFEF4AA0BD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720973D-23A1-6E46-AFBD-945C4E7713B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73BA74-92EE-6B41-A356-6BBFC732B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8D403B8-D87C-1B4C-8C2D-09A3CBF34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C6840D6-5A27-1648-A628-6D5FBC9D5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3A9D4DF-020B-3543-96FE-1627222AD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5140AD7-A665-614A-9EA8-FD91325D4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C6D1648-83C4-1742-8F58-9062409B5E84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4DB7DD-F16F-A340-93EB-0A7A278A01E3}"/>
              </a:ext>
            </a:extLst>
          </p:cNvPr>
          <p:cNvGrpSpPr/>
          <p:nvPr/>
        </p:nvGrpSpPr>
        <p:grpSpPr>
          <a:xfrm>
            <a:off x="7096371" y="2081795"/>
            <a:ext cx="1239212" cy="1159923"/>
            <a:chOff x="4237807" y="2065879"/>
            <a:chExt cx="1239212" cy="115992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A9904BD-7A2D-764A-A0ED-B64D0BE96D02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268423-92AF-4A4D-A79B-FABBF775C3E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EC627AD-9ED9-9641-A268-A5C5FA069CEA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082449F-89F0-1E4D-ACAD-77565453859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6AA478D-7C49-1243-9D6A-01A563A8F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6181DB6-C15A-1547-82A5-B16607B0B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3DCCBDF-8082-964E-BE0C-63B3C0E51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868CFD4-0583-064E-A337-ADFC9F129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35A2BAD-9E6F-4443-BCFD-1EE5D4ED5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F078FCF-80E2-5048-8628-0F7D7E0CC1C7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1B5ACF23-41FC-7041-BC28-DD25E8A4AD50}"/>
              </a:ext>
            </a:extLst>
          </p:cNvPr>
          <p:cNvSpPr/>
          <p:nvPr/>
        </p:nvSpPr>
        <p:spPr>
          <a:xfrm>
            <a:off x="380904" y="4714864"/>
            <a:ext cx="2847802" cy="1817359"/>
          </a:xfrm>
          <a:prstGeom prst="wedgeRoundRectCallout">
            <a:avLst>
              <a:gd name="adj1" fmla="val 94225"/>
              <a:gd name="adj2" fmla="val -12942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Advantage with Azure File Shares:</a:t>
            </a:r>
          </a:p>
          <a:p>
            <a:pPr algn="ctr"/>
            <a:r>
              <a:rPr lang="en-US" dirty="0"/>
              <a:t>Multiple pods can access the single file share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8A0331-F8AA-C441-A97C-8886A7B117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4890188" y="3225802"/>
            <a:ext cx="1624360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06E1ED-303B-AA4D-B8E6-5A8F8B90A8B2}"/>
              </a:ext>
            </a:extLst>
          </p:cNvPr>
          <p:cNvCxnSpPr>
            <a:stCxn id="118" idx="2"/>
            <a:endCxn id="5" idx="0"/>
          </p:cNvCxnSpPr>
          <p:nvPr/>
        </p:nvCxnSpPr>
        <p:spPr>
          <a:xfrm>
            <a:off x="6350514" y="3225802"/>
            <a:ext cx="164034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435FA0-137B-EA42-A03E-66887DFAEC07}"/>
              </a:ext>
            </a:extLst>
          </p:cNvPr>
          <p:cNvCxnSpPr>
            <a:stCxn id="140" idx="2"/>
            <a:endCxn id="5" idx="0"/>
          </p:cNvCxnSpPr>
          <p:nvPr/>
        </p:nvCxnSpPr>
        <p:spPr>
          <a:xfrm flipH="1">
            <a:off x="6514548" y="3241718"/>
            <a:ext cx="1234204" cy="151371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8789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FE7240-EE05-304C-A2D8-C942DA7590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DBAD-50B3-7D4D-9083-065F77A4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Azure Disk Storage offers </a:t>
            </a:r>
            <a:r>
              <a:rPr lang="en-IN" dirty="0">
                <a:solidFill>
                  <a:srgbClr val="0070C0"/>
                </a:solidFill>
              </a:rPr>
              <a:t>high-performance, highly durable </a:t>
            </a:r>
            <a:r>
              <a:rPr lang="en-IN" dirty="0"/>
              <a:t>block storage for our mission- and business-critical workloads</a:t>
            </a:r>
          </a:p>
          <a:p>
            <a:r>
              <a:rPr lang="en-IN" dirty="0"/>
              <a:t>We can mount these </a:t>
            </a:r>
            <a:r>
              <a:rPr lang="en-IN" dirty="0">
                <a:solidFill>
                  <a:srgbClr val="0070C0"/>
                </a:solidFill>
              </a:rPr>
              <a:t>volumes as devices </a:t>
            </a:r>
            <a:r>
              <a:rPr lang="en-IN" dirty="0"/>
              <a:t>on our Virtual Machines &amp; Container instances. 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Cost-effective storage</a:t>
            </a:r>
          </a:p>
          <a:p>
            <a:pPr lvl="1"/>
            <a:r>
              <a:rPr lang="en-IN" dirty="0"/>
              <a:t>Built-in bursting capabilities to handle unexpected traffic and process batch jobs cost-effectively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Unmatched resiliency</a:t>
            </a:r>
          </a:p>
          <a:p>
            <a:pPr lvl="1"/>
            <a:r>
              <a:rPr lang="en-IN" dirty="0"/>
              <a:t>0 percent annual failure rate for consistent enterprise-grade durability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Seamless scalability</a:t>
            </a:r>
          </a:p>
          <a:p>
            <a:pPr lvl="1"/>
            <a:r>
              <a:rPr lang="en-IN" dirty="0"/>
              <a:t>Dynamic scaling of disk performance on Ultra Disk Storage without disruption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Built-in security</a:t>
            </a:r>
          </a:p>
          <a:p>
            <a:pPr lvl="1"/>
            <a:r>
              <a:rPr lang="en-IN" dirty="0"/>
              <a:t>Automatic encryption to help protect your data using Microsoft-managed keys or your own</a:t>
            </a:r>
            <a:br>
              <a:rPr lang="en-IN" dirty="0"/>
            </a:b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D3AB8-1DBF-A747-9D33-7E932727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Disks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6363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711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599993F8-E29C-164C-9FFB-332C76DAD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A32E2A4-649A-9B49-8AAB-E52E60095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pic>
        <p:nvPicPr>
          <p:cNvPr id="40" name="Google Shape;55;p13">
            <a:extLst>
              <a:ext uri="{FF2B5EF4-FFF2-40B4-BE49-F238E27FC236}">
                <a16:creationId xmlns:a16="http://schemas.microsoft.com/office/drawing/2014/main" id="{07CDEE29-4B84-814A-8EE7-01C19B530D4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55;p13">
            <a:extLst>
              <a:ext uri="{FF2B5EF4-FFF2-40B4-BE49-F238E27FC236}">
                <a16:creationId xmlns:a16="http://schemas.microsoft.com/office/drawing/2014/main" id="{3A6DB931-6F9E-6F41-9879-0E1E3B9F52F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5;p13">
            <a:extLst>
              <a:ext uri="{FF2B5EF4-FFF2-40B4-BE49-F238E27FC236}">
                <a16:creationId xmlns:a16="http://schemas.microsoft.com/office/drawing/2014/main" id="{464AA634-F833-8F4A-99E8-D9A378F4BBB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5;p13">
            <a:extLst>
              <a:ext uri="{FF2B5EF4-FFF2-40B4-BE49-F238E27FC236}">
                <a16:creationId xmlns:a16="http://schemas.microsoft.com/office/drawing/2014/main" id="{14656F50-777C-3B4D-BC36-87BCEE918A0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5;p13">
            <a:extLst>
              <a:ext uri="{FF2B5EF4-FFF2-40B4-BE49-F238E27FC236}">
                <a16:creationId xmlns:a16="http://schemas.microsoft.com/office/drawing/2014/main" id="{8EA502EA-6C98-3A4F-8C0A-8225AB0C883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5;p13">
            <a:extLst>
              <a:ext uri="{FF2B5EF4-FFF2-40B4-BE49-F238E27FC236}">
                <a16:creationId xmlns:a16="http://schemas.microsoft.com/office/drawing/2014/main" id="{23F5F8EE-0BB3-A443-A697-A33673391EB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639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5;p13">
            <a:extLst>
              <a:ext uri="{FF2B5EF4-FFF2-40B4-BE49-F238E27FC236}">
                <a16:creationId xmlns:a16="http://schemas.microsoft.com/office/drawing/2014/main" id="{16432035-87E2-DA4B-AAA7-E4B5E275A44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4755" y="624704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5;p13">
            <a:extLst>
              <a:ext uri="{FF2B5EF4-FFF2-40B4-BE49-F238E27FC236}">
                <a16:creationId xmlns:a16="http://schemas.microsoft.com/office/drawing/2014/main" id="{0A8061C2-8D78-724B-A11F-6EC2C2DCDAF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47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C801548-DD6F-F944-95B8-606F05B82F74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61" name="Google Shape;55;p13">
            <a:extLst>
              <a:ext uri="{FF2B5EF4-FFF2-40B4-BE49-F238E27FC236}">
                <a16:creationId xmlns:a16="http://schemas.microsoft.com/office/drawing/2014/main" id="{147D9F25-C63D-4547-84A8-7B306010AF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73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  <p:bldP spid="6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145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4568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4568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4568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138304" y="6354261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48201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4568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385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216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66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23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76" grpId="0"/>
      <p:bldP spid="77" grpId="0"/>
      <p:bldP spid="8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MySQL Database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B8FEB2D-1FF6-0242-84A5-048161F0F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3919" y="221896"/>
            <a:ext cx="1756215" cy="17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530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5940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9830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570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256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4950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414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5979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49092" y="2021272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51757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014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6042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88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14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8124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8124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8124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8124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9288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9288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9288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9288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61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9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63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41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022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7873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16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08816F7C-6C09-144F-8759-07C6D40850A2}"/>
              </a:ext>
            </a:extLst>
          </p:cNvPr>
          <p:cNvSpPr/>
          <p:nvPr/>
        </p:nvSpPr>
        <p:spPr>
          <a:xfrm>
            <a:off x="31150" y="4303207"/>
            <a:ext cx="3459183" cy="415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HA, </a:t>
            </a:r>
            <a:r>
              <a:rPr lang="en-US" sz="1600" dirty="0" err="1"/>
              <a:t>Statefulsets</a:t>
            </a:r>
            <a:endParaRPr lang="en-US" sz="16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DFC788-89A8-CC47-976B-259B5606F502}"/>
              </a:ext>
            </a:extLst>
          </p:cNvPr>
          <p:cNvSpPr/>
          <p:nvPr/>
        </p:nvSpPr>
        <p:spPr>
          <a:xfrm>
            <a:off x="31151" y="48898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9AF893-B000-F64F-8E04-C508C848DE57}"/>
              </a:ext>
            </a:extLst>
          </p:cNvPr>
          <p:cNvSpPr/>
          <p:nvPr/>
        </p:nvSpPr>
        <p:spPr>
          <a:xfrm>
            <a:off x="31151" y="53905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7618BC4-BE80-F344-B598-A3DEAB0AB8F6}"/>
              </a:ext>
            </a:extLst>
          </p:cNvPr>
          <p:cNvSpPr/>
          <p:nvPr/>
        </p:nvSpPr>
        <p:spPr>
          <a:xfrm>
            <a:off x="46819" y="58598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20E4ED0-CF90-1445-9E4D-5EA792638067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Azure Disks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543F7CB-FF63-F34F-816C-ECC1BC4772D8}"/>
              </a:ext>
            </a:extLst>
          </p:cNvPr>
          <p:cNvSpPr/>
          <p:nvPr/>
        </p:nvSpPr>
        <p:spPr>
          <a:xfrm>
            <a:off x="62455" y="63417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F79F71F-354E-4B4C-B2D9-24F7B202F3F6}"/>
              </a:ext>
            </a:extLst>
          </p:cNvPr>
          <p:cNvSpPr/>
          <p:nvPr/>
        </p:nvSpPr>
        <p:spPr>
          <a:xfrm>
            <a:off x="62455" y="6819459"/>
            <a:ext cx="3459182" cy="4776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Logging, Monitoring needs custom </a:t>
            </a:r>
            <a:r>
              <a:rPr lang="en-US" sz="1600" dirty="0" err="1"/>
              <a:t>sctipts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158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95ACB4-D22D-E145-8E12-ABF804DDC8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E6EAC-C78C-DF42-92A4-C76A89CFD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40" y="1805971"/>
            <a:ext cx="12618720" cy="5590922"/>
          </a:xfrm>
        </p:spPr>
        <p:txBody>
          <a:bodyPr/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Features</a:t>
            </a:r>
          </a:p>
          <a:p>
            <a:r>
              <a:rPr lang="en-IN" dirty="0"/>
              <a:t>Built-in </a:t>
            </a:r>
            <a:r>
              <a:rPr lang="en-IN" dirty="0">
                <a:solidFill>
                  <a:srgbClr val="0070C0"/>
                </a:solidFill>
              </a:rPr>
              <a:t>high availability </a:t>
            </a:r>
            <a:r>
              <a:rPr lang="en-IN" dirty="0"/>
              <a:t>with no additional cost.</a:t>
            </a:r>
          </a:p>
          <a:p>
            <a:r>
              <a:rPr lang="en-IN" dirty="0"/>
              <a:t>Predictable </a:t>
            </a:r>
            <a:r>
              <a:rPr lang="en-IN" dirty="0">
                <a:solidFill>
                  <a:srgbClr val="0070C0"/>
                </a:solidFill>
              </a:rPr>
              <a:t>performance</a:t>
            </a:r>
            <a:r>
              <a:rPr lang="en-IN" dirty="0"/>
              <a:t>, using inclusive pay-as-you-go pricing.</a:t>
            </a:r>
          </a:p>
          <a:p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as needed within seconds.</a:t>
            </a:r>
          </a:p>
          <a:p>
            <a:r>
              <a:rPr lang="en-IN" dirty="0"/>
              <a:t>Secured to protect sensitive </a:t>
            </a:r>
            <a:r>
              <a:rPr lang="en-IN" dirty="0">
                <a:solidFill>
                  <a:srgbClr val="0070C0"/>
                </a:solidFill>
              </a:rPr>
              <a:t>data at-rest and in-motion</a:t>
            </a:r>
            <a:r>
              <a:rPr lang="en-IN" dirty="0"/>
              <a:t>.</a:t>
            </a:r>
          </a:p>
          <a:p>
            <a:r>
              <a:rPr lang="en-IN" dirty="0"/>
              <a:t>Automatic </a:t>
            </a:r>
            <a:r>
              <a:rPr lang="en-IN" dirty="0">
                <a:solidFill>
                  <a:srgbClr val="0070C0"/>
                </a:solidFill>
              </a:rPr>
              <a:t>backups</a:t>
            </a:r>
            <a:r>
              <a:rPr lang="en-IN" dirty="0"/>
              <a:t> and point-in-time-restore for up to 35 days.</a:t>
            </a:r>
          </a:p>
          <a:p>
            <a:r>
              <a:rPr lang="en-IN" dirty="0"/>
              <a:t>Enterprise-grade </a:t>
            </a:r>
            <a:r>
              <a:rPr lang="en-IN" dirty="0">
                <a:solidFill>
                  <a:srgbClr val="0070C0"/>
                </a:solidFill>
              </a:rPr>
              <a:t>security</a:t>
            </a:r>
            <a:r>
              <a:rPr lang="en-IN" dirty="0"/>
              <a:t> and compliance.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230321-7B55-FD4F-8A31-3AA21660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MySQL Database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F814D0-4CF3-A840-A58A-4FF0B9234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2219" y="201940"/>
            <a:ext cx="2499241" cy="249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80538"/>
            <a:ext cx="10872440" cy="4528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459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664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1843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2923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185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186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504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703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044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ExternalName</a:t>
            </a:r>
            <a:r>
              <a:rPr lang="en-IN" sz="1800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367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004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642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13469" y="575367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5896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905440"/>
            <a:ext cx="5175703" cy="51777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1637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91117" y="332003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231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3850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80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21465" y="70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307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1381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2004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2651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3314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8E660CC-5772-864A-87B8-F006921E38AE}"/>
              </a:ext>
            </a:extLst>
          </p:cNvPr>
          <p:cNvSpPr/>
          <p:nvPr/>
        </p:nvSpPr>
        <p:spPr>
          <a:xfrm>
            <a:off x="47777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4FB79E-6BDB-294D-85A8-F3284FE21DB2}"/>
              </a:ext>
            </a:extLst>
          </p:cNvPr>
          <p:cNvSpPr txBox="1"/>
          <p:nvPr/>
        </p:nvSpPr>
        <p:spPr>
          <a:xfrm>
            <a:off x="8345493" y="6688718"/>
            <a:ext cx="16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MySQL</a:t>
            </a:r>
          </a:p>
          <a:p>
            <a:pPr algn="ctr"/>
            <a:r>
              <a:rPr lang="en-US" sz="1800" dirty="0"/>
              <a:t>Database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320282F-E466-BF42-B071-8C0B55F1B2FA}"/>
              </a:ext>
            </a:extLst>
          </p:cNvPr>
          <p:cNvSpPr/>
          <p:nvPr/>
        </p:nvSpPr>
        <p:spPr>
          <a:xfrm>
            <a:off x="51285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9F8EBCB-7ED2-314B-BAD6-228EFEEFB054}"/>
              </a:ext>
            </a:extLst>
          </p:cNvPr>
          <p:cNvSpPr/>
          <p:nvPr/>
        </p:nvSpPr>
        <p:spPr>
          <a:xfrm>
            <a:off x="51285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73B751-7E55-9445-924D-7E7CBF3B93C7}"/>
              </a:ext>
            </a:extLst>
          </p:cNvPr>
          <p:cNvSpPr/>
          <p:nvPr/>
        </p:nvSpPr>
        <p:spPr>
          <a:xfrm>
            <a:off x="51285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C24DEF3-786A-B247-93D9-1C994C62D391}"/>
              </a:ext>
            </a:extLst>
          </p:cNvPr>
          <p:cNvSpPr/>
          <p:nvPr/>
        </p:nvSpPr>
        <p:spPr>
          <a:xfrm>
            <a:off x="102950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Alerting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FF1C7-8BC1-B44A-B508-D4D88F3767E1}"/>
              </a:ext>
            </a:extLst>
          </p:cNvPr>
          <p:cNvSpPr/>
          <p:nvPr/>
        </p:nvSpPr>
        <p:spPr>
          <a:xfrm>
            <a:off x="102950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110855-3F60-ED4B-8652-E25F73E1EE29}"/>
              </a:ext>
            </a:extLst>
          </p:cNvPr>
          <p:cNvSpPr/>
          <p:nvPr/>
        </p:nvSpPr>
        <p:spPr>
          <a:xfrm>
            <a:off x="102950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Secure Data at rest and motion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F268AB-213A-A74B-A78D-0FE05CCB2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1027" y="5306148"/>
            <a:ext cx="1422788" cy="142278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0561BF-8F1F-D345-B8A0-77B229D60862}"/>
              </a:ext>
            </a:extLst>
          </p:cNvPr>
          <p:cNvCxnSpPr>
            <a:stCxn id="28" idx="2"/>
            <a:endCxn id="5" idx="0"/>
          </p:cNvCxnSpPr>
          <p:nvPr/>
        </p:nvCxnSpPr>
        <p:spPr>
          <a:xfrm>
            <a:off x="9082767" y="4464873"/>
            <a:ext cx="109654" cy="84127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13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49" grpId="0" animBg="1"/>
      <p:bldP spid="50" grpId="0" animBg="1"/>
      <p:bldP spid="51" grpId="0" animBg="1"/>
      <p:bldP spid="76" grpId="0"/>
      <p:bldP spid="77" grpId="0"/>
      <p:bldP spid="66" grpId="0"/>
      <p:bldP spid="80" grpId="0" animBg="1"/>
      <p:bldP spid="103" grpId="0" animBg="1"/>
      <p:bldP spid="104" grpId="0"/>
      <p:bldP spid="105" grpId="0" animBg="1"/>
      <p:bldP spid="106" grpId="0" animBg="1"/>
      <p:bldP spid="107" grpId="0" animBg="1"/>
      <p:bldP spid="109" grpId="0" animBg="1"/>
      <p:bldP spid="115" grpId="0" animBg="1"/>
      <p:bldP spid="11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Files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0E27A9-0E40-1344-9637-FDC6CB45C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5200" y="5761076"/>
            <a:ext cx="1854200" cy="1854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6CF3215-1EB5-1C43-8464-AA11F9865F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965" y="5761076"/>
            <a:ext cx="1679772" cy="167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893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32F259-1982-2842-82FE-1EABD7C482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08B28-BB02-AD45-88F1-6FDD9D63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940" y="1036451"/>
            <a:ext cx="12618720" cy="55909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These are simple, secure and </a:t>
            </a:r>
            <a:r>
              <a:rPr lang="en-US" dirty="0">
                <a:solidFill>
                  <a:srgbClr val="0070C0"/>
                </a:solidFill>
              </a:rPr>
              <a:t>fully managed </a:t>
            </a:r>
            <a:r>
              <a:rPr lang="en-US" dirty="0"/>
              <a:t>cloud file shares</a:t>
            </a:r>
          </a:p>
          <a:p>
            <a:r>
              <a:rPr lang="en-US" dirty="0"/>
              <a:t>We can secure </a:t>
            </a:r>
            <a:r>
              <a:rPr lang="en-US" dirty="0">
                <a:solidFill>
                  <a:srgbClr val="0070C0"/>
                </a:solidFill>
              </a:rPr>
              <a:t>data at rest and in-transit </a:t>
            </a:r>
            <a:r>
              <a:rPr lang="en-US" dirty="0"/>
              <a:t>using SMB 3.0 and HTTPS</a:t>
            </a:r>
          </a:p>
          <a:p>
            <a:r>
              <a:rPr lang="en-IN" dirty="0"/>
              <a:t>We can create </a:t>
            </a:r>
            <a:r>
              <a:rPr lang="en-IN" dirty="0">
                <a:solidFill>
                  <a:srgbClr val="0070C0"/>
                </a:solidFill>
              </a:rPr>
              <a:t>high-performance file shares </a:t>
            </a:r>
            <a:r>
              <a:rPr lang="en-IN" dirty="0"/>
              <a:t>using the Premium Files storage tier</a:t>
            </a:r>
          </a:p>
          <a:p>
            <a:r>
              <a:rPr lang="en-US" dirty="0"/>
              <a:t>We can replace or supplement </a:t>
            </a:r>
            <a:r>
              <a:rPr lang="en-US" dirty="0">
                <a:solidFill>
                  <a:srgbClr val="0070C0"/>
                </a:solidFill>
              </a:rPr>
              <a:t>on-premises file servers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Scripting and tooling: </a:t>
            </a:r>
            <a:r>
              <a:rPr lang="en-US" dirty="0">
                <a:solidFill>
                  <a:srgbClr val="0070C0"/>
                </a:solidFill>
              </a:rPr>
              <a:t>PowerShell</a:t>
            </a:r>
            <a:r>
              <a:rPr lang="en-US" dirty="0"/>
              <a:t> cmdlets and </a:t>
            </a:r>
            <a:r>
              <a:rPr lang="en-US" dirty="0">
                <a:solidFill>
                  <a:srgbClr val="0070C0"/>
                </a:solidFill>
              </a:rPr>
              <a:t>Azure CLI </a:t>
            </a:r>
            <a:r>
              <a:rPr lang="en-US" dirty="0"/>
              <a:t>can be used to create, mount, and manage Azure file shares as part of the administration of Azure applications. </a:t>
            </a:r>
          </a:p>
          <a:p>
            <a:r>
              <a:rPr lang="en-US" dirty="0"/>
              <a:t>We can create and manage Azure file shares using </a:t>
            </a:r>
            <a:r>
              <a:rPr lang="en-US" dirty="0">
                <a:solidFill>
                  <a:srgbClr val="0070C0"/>
                </a:solidFill>
              </a:rPr>
              <a:t>Azure portal </a:t>
            </a:r>
            <a:r>
              <a:rPr lang="en-US" dirty="0"/>
              <a:t>and Azure </a:t>
            </a:r>
            <a:r>
              <a:rPr lang="en-US" dirty="0">
                <a:solidFill>
                  <a:srgbClr val="0070C0"/>
                </a:solidFill>
              </a:rPr>
              <a:t>Storage Explorer</a:t>
            </a:r>
            <a:r>
              <a:rPr lang="en-US" dirty="0"/>
              <a:t>.</a:t>
            </a:r>
          </a:p>
          <a:p>
            <a:r>
              <a:rPr lang="en-US" dirty="0"/>
              <a:t>For Application workloads we can use for use cases like </a:t>
            </a:r>
            <a:r>
              <a:rPr lang="en-US" dirty="0">
                <a:solidFill>
                  <a:srgbClr val="0070C0"/>
                </a:solidFill>
              </a:rPr>
              <a:t>Static Content storage</a:t>
            </a:r>
            <a:r>
              <a:rPr lang="en-US" dirty="0"/>
              <a:t>, shared </a:t>
            </a:r>
            <a:r>
              <a:rPr lang="en-US" dirty="0">
                <a:solidFill>
                  <a:srgbClr val="0070C0"/>
                </a:solidFill>
              </a:rPr>
              <a:t>configuration access</a:t>
            </a:r>
            <a:r>
              <a:rPr lang="en-US" dirty="0"/>
              <a:t> to multiple JVMs etc.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8C5153-EAB9-8547-8443-0CF41BF0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2400"/>
            <a:ext cx="12618720" cy="1188851"/>
          </a:xfrm>
        </p:spPr>
        <p:txBody>
          <a:bodyPr/>
          <a:lstStyle/>
          <a:p>
            <a:r>
              <a:rPr lang="en-US" dirty="0"/>
              <a:t>Azure Files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2303694-33B7-EA4E-9036-578BEDD05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39600" y="260"/>
            <a:ext cx="2377442" cy="237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82999" y="334538"/>
            <a:ext cx="8893095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3860800" y="1713768"/>
            <a:ext cx="4780295" cy="23208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4023866" y="1938305"/>
            <a:ext cx="4408934" cy="165668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97A5B0-EA9A-FF46-B594-EB5CCCD5EB66}"/>
              </a:ext>
            </a:extLst>
          </p:cNvPr>
          <p:cNvGrpSpPr/>
          <p:nvPr/>
        </p:nvGrpSpPr>
        <p:grpSpPr>
          <a:xfrm>
            <a:off x="4237807" y="2065879"/>
            <a:ext cx="1239212" cy="1159923"/>
            <a:chOff x="4237807" y="2065879"/>
            <a:chExt cx="1239212" cy="1159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CA48C0-DFD0-F749-A415-D4ACE0F79FFD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51369-A8F3-4746-83D0-F5610F55BB6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266C2D-EB6C-184E-B123-3D5746096332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93832F-2C26-874D-A5C6-D4AD35EE2266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0927758-1A58-A04D-A3F1-005BE18F0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EBB294-E703-9644-BAEA-819233BE4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99CD54-051A-E742-A655-4B752AEA4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175E2B-0D45-4C48-9273-D514565B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C66BF0-A4BA-A846-B5B4-D76F2C717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5BC47-A2D4-5A4F-AE53-41912A365C86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5780007" y="3260133"/>
            <a:ext cx="123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ReplicaSet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5806914" y="3633867"/>
            <a:ext cx="139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908" y="931168"/>
            <a:ext cx="478029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LoadBalancer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88820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88820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64351" y="228743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Files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8690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184840"/>
            <a:ext cx="1439572" cy="24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4431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60797" y="49341"/>
            <a:ext cx="6628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http://&lt;External-IP-from-get-service-output&gt;/app1/file1.html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6248056" y="1438998"/>
            <a:ext cx="2892" cy="27477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94384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065" y="324475"/>
            <a:ext cx="869325" cy="86932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8918812" y="298728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8918812" y="3624862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8918812" y="429053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8918812" y="492761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8918812" y="556518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6135" y="429926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5881" y="493481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3115" y="557088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0527" y="2988698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3589" y="363885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FC8D78-AE14-624A-92B4-8D356D739A1A}"/>
              </a:ext>
            </a:extLst>
          </p:cNvPr>
          <p:cNvSpPr/>
          <p:nvPr/>
        </p:nvSpPr>
        <p:spPr>
          <a:xfrm>
            <a:off x="4213204" y="4744430"/>
            <a:ext cx="4415680" cy="254707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B0263C10-C539-0E44-A842-3A5E07F32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3768" y="5510878"/>
            <a:ext cx="1021346" cy="1021346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1BF95421-DD8A-D744-8896-6053055048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9279" y="4714865"/>
            <a:ext cx="724556" cy="724556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36693682-0ACE-344C-8306-330F748C61AE}"/>
              </a:ext>
            </a:extLst>
          </p:cNvPr>
          <p:cNvSpPr/>
          <p:nvPr/>
        </p:nvSpPr>
        <p:spPr>
          <a:xfrm>
            <a:off x="4489811" y="5409856"/>
            <a:ext cx="3840387" cy="1656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1E890-6FB3-0F4C-AC45-50DBDEE3CCB8}"/>
              </a:ext>
            </a:extLst>
          </p:cNvPr>
          <p:cNvSpPr txBox="1"/>
          <p:nvPr/>
        </p:nvSpPr>
        <p:spPr>
          <a:xfrm>
            <a:off x="5127854" y="4755428"/>
            <a:ext cx="2773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 Account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1E68057-B0C4-8847-8644-46BB7B020D25}"/>
              </a:ext>
            </a:extLst>
          </p:cNvPr>
          <p:cNvSpPr txBox="1"/>
          <p:nvPr/>
        </p:nvSpPr>
        <p:spPr>
          <a:xfrm>
            <a:off x="5346636" y="6561817"/>
            <a:ext cx="2126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 Shares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A5EBD1-7EE9-CD42-9ABF-6D7300A6FCC7}"/>
              </a:ext>
            </a:extLst>
          </p:cNvPr>
          <p:cNvSpPr/>
          <p:nvPr/>
        </p:nvSpPr>
        <p:spPr>
          <a:xfrm>
            <a:off x="4601557" y="581898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DEC11A-2D40-AB48-B3FA-ADD4AAD42373}"/>
              </a:ext>
            </a:extLst>
          </p:cNvPr>
          <p:cNvSpPr txBox="1"/>
          <p:nvPr/>
        </p:nvSpPr>
        <p:spPr>
          <a:xfrm>
            <a:off x="4567067" y="551751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file1.html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CA442394-0D72-A24D-9877-6A401A8F4426}"/>
              </a:ext>
            </a:extLst>
          </p:cNvPr>
          <p:cNvSpPr/>
          <p:nvPr/>
        </p:nvSpPr>
        <p:spPr>
          <a:xfrm>
            <a:off x="7260212" y="581493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61B6BE-94E6-B14A-BBE4-260CF6FEE578}"/>
              </a:ext>
            </a:extLst>
          </p:cNvPr>
          <p:cNvSpPr txBox="1"/>
          <p:nvPr/>
        </p:nvSpPr>
        <p:spPr>
          <a:xfrm>
            <a:off x="7225722" y="551346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file2.html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937F8CB-8920-A34C-9870-38799B6CFF4F}"/>
              </a:ext>
            </a:extLst>
          </p:cNvPr>
          <p:cNvGrpSpPr/>
          <p:nvPr/>
        </p:nvGrpSpPr>
        <p:grpSpPr>
          <a:xfrm>
            <a:off x="5698133" y="2065879"/>
            <a:ext cx="1239212" cy="1159923"/>
            <a:chOff x="4237807" y="2065879"/>
            <a:chExt cx="1239212" cy="115992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069AF65-91EC-EC42-8CC0-34B2DD8EB9AB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4757B3F-1DA4-B546-8BC3-C39619377335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8A2F55-150C-1B4E-88DD-14EFEF4AA0BD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720973D-23A1-6E46-AFBD-945C4E7713B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73BA74-92EE-6B41-A356-6BBFC732B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8D403B8-D87C-1B4C-8C2D-09A3CBF34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C6840D6-5A27-1648-A628-6D5FBC9D5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3A9D4DF-020B-3543-96FE-1627222AD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5140AD7-A665-614A-9EA8-FD91325D4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C6D1648-83C4-1742-8F58-9062409B5E84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4DB7DD-F16F-A340-93EB-0A7A278A01E3}"/>
              </a:ext>
            </a:extLst>
          </p:cNvPr>
          <p:cNvGrpSpPr/>
          <p:nvPr/>
        </p:nvGrpSpPr>
        <p:grpSpPr>
          <a:xfrm>
            <a:off x="7096371" y="2081795"/>
            <a:ext cx="1239212" cy="1159923"/>
            <a:chOff x="4237807" y="2065879"/>
            <a:chExt cx="1239212" cy="115992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A9904BD-7A2D-764A-A0ED-B64D0BE96D02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268423-92AF-4A4D-A79B-FABBF775C3E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EC627AD-9ED9-9641-A268-A5C5FA069CEA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082449F-89F0-1E4D-ACAD-77565453859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6AA478D-7C49-1243-9D6A-01A563A8F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6181DB6-C15A-1547-82A5-B16607B0B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3DCCBDF-8082-964E-BE0C-63B3C0E51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868CFD4-0583-064E-A337-ADFC9F129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35A2BAD-9E6F-4443-BCFD-1EE5D4ED5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F078FCF-80E2-5048-8628-0F7D7E0CC1C7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1B5ACF23-41FC-7041-BC28-DD25E8A4AD50}"/>
              </a:ext>
            </a:extLst>
          </p:cNvPr>
          <p:cNvSpPr/>
          <p:nvPr/>
        </p:nvSpPr>
        <p:spPr>
          <a:xfrm>
            <a:off x="380904" y="4714864"/>
            <a:ext cx="2847802" cy="1817359"/>
          </a:xfrm>
          <a:prstGeom prst="wedgeRoundRectCallout">
            <a:avLst>
              <a:gd name="adj1" fmla="val 94225"/>
              <a:gd name="adj2" fmla="val -12942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Advantage with Azure File Shares:</a:t>
            </a:r>
          </a:p>
          <a:p>
            <a:pPr algn="ctr"/>
            <a:r>
              <a:rPr lang="en-US" dirty="0"/>
              <a:t>Multiple pods can access the single file share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8A0331-F8AA-C441-A97C-8886A7B117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4890188" y="3225802"/>
            <a:ext cx="1624360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06E1ED-303B-AA4D-B8E6-5A8F8B90A8B2}"/>
              </a:ext>
            </a:extLst>
          </p:cNvPr>
          <p:cNvCxnSpPr>
            <a:stCxn id="118" idx="2"/>
            <a:endCxn id="5" idx="0"/>
          </p:cNvCxnSpPr>
          <p:nvPr/>
        </p:nvCxnSpPr>
        <p:spPr>
          <a:xfrm>
            <a:off x="6350514" y="3225802"/>
            <a:ext cx="164034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435FA0-137B-EA42-A03E-66887DFAEC07}"/>
              </a:ext>
            </a:extLst>
          </p:cNvPr>
          <p:cNvCxnSpPr>
            <a:stCxn id="140" idx="2"/>
            <a:endCxn id="5" idx="0"/>
          </p:cNvCxnSpPr>
          <p:nvPr/>
        </p:nvCxnSpPr>
        <p:spPr>
          <a:xfrm flipH="1">
            <a:off x="6514548" y="3241718"/>
            <a:ext cx="1234204" cy="151371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39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9" grpId="0"/>
      <p:bldP spid="20" grpId="0"/>
      <p:bldP spid="21" grpId="0" animBg="1"/>
      <p:bldP spid="49" grpId="0" animBg="1"/>
      <p:bldP spid="50" grpId="0" animBg="1"/>
      <p:bldP spid="76" grpId="0"/>
      <p:bldP spid="77" grpId="0"/>
      <p:bldP spid="66" grpId="0"/>
      <p:bldP spid="82" grpId="0" animBg="1"/>
      <p:bldP spid="83" grpId="0" animBg="1"/>
      <p:bldP spid="85" grpId="0" animBg="1"/>
      <p:bldP spid="86" grpId="0" animBg="1"/>
      <p:bldP spid="87" grpId="0" animBg="1"/>
      <p:bldP spid="3" grpId="0" animBg="1"/>
      <p:bldP spid="105" grpId="0" animBg="1"/>
      <p:bldP spid="5" grpId="0"/>
      <p:bldP spid="106" grpId="0"/>
      <p:bldP spid="37" grpId="0" animBg="1"/>
      <p:bldP spid="38" grpId="0"/>
      <p:bldP spid="107" grpId="0" animBg="1"/>
      <p:bldP spid="109" grpId="0"/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8548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6480" y="249674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191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DD2C8B-A552-0D45-B065-09488E1355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66098E-5847-8842-AF0B-21C9AA80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-159857"/>
            <a:ext cx="12618720" cy="1188851"/>
          </a:xfrm>
        </p:spPr>
        <p:txBody>
          <a:bodyPr/>
          <a:lstStyle/>
          <a:p>
            <a:r>
              <a:rPr lang="en-US" dirty="0"/>
              <a:t>Why do we need Ingress?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13C2E6-20AE-454D-8425-75B336775CBD}"/>
              </a:ext>
            </a:extLst>
          </p:cNvPr>
          <p:cNvSpPr/>
          <p:nvPr/>
        </p:nvSpPr>
        <p:spPr>
          <a:xfrm>
            <a:off x="11135360" y="20335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637;p35">
            <a:extLst>
              <a:ext uri="{FF2B5EF4-FFF2-40B4-BE49-F238E27FC236}">
                <a16:creationId xmlns:a16="http://schemas.microsoft.com/office/drawing/2014/main" id="{136CF509-BDFA-1749-A7ED-F38821E9A7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63477" y="20716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38;p35">
            <a:extLst>
              <a:ext uri="{FF2B5EF4-FFF2-40B4-BE49-F238E27FC236}">
                <a16:creationId xmlns:a16="http://schemas.microsoft.com/office/drawing/2014/main" id="{B19E95D6-0E1F-9545-856C-31CC52251E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1410" y="203350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E8996C-433D-C14F-A0B0-EC35C00F20CE}"/>
              </a:ext>
            </a:extLst>
          </p:cNvPr>
          <p:cNvCxnSpPr>
            <a:cxnSpLocks/>
          </p:cNvCxnSpPr>
          <p:nvPr/>
        </p:nvCxnSpPr>
        <p:spPr>
          <a:xfrm flipH="1">
            <a:off x="12167964" y="270706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679B60-E295-754F-A0CA-9DD6E1C0AE3F}"/>
              </a:ext>
            </a:extLst>
          </p:cNvPr>
          <p:cNvSpPr txBox="1"/>
          <p:nvPr/>
        </p:nvSpPr>
        <p:spPr>
          <a:xfrm>
            <a:off x="11968012" y="2866249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2398CE-C25E-EB4D-AF80-3DF5F454E65B}"/>
              </a:ext>
            </a:extLst>
          </p:cNvPr>
          <p:cNvSpPr/>
          <p:nvPr/>
        </p:nvSpPr>
        <p:spPr>
          <a:xfrm>
            <a:off x="11131330" y="35921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oogle Shape;637;p35">
            <a:extLst>
              <a:ext uri="{FF2B5EF4-FFF2-40B4-BE49-F238E27FC236}">
                <a16:creationId xmlns:a16="http://schemas.microsoft.com/office/drawing/2014/main" id="{45C498A1-B787-534E-99C3-2B95AF4CC36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59447" y="36303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C4AA64E0-7C67-0A4F-9116-437EE5ADD8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7380" y="35921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65AD38-8E3B-824A-9C28-E951233F36CE}"/>
              </a:ext>
            </a:extLst>
          </p:cNvPr>
          <p:cNvCxnSpPr>
            <a:cxnSpLocks/>
          </p:cNvCxnSpPr>
          <p:nvPr/>
        </p:nvCxnSpPr>
        <p:spPr>
          <a:xfrm flipH="1">
            <a:off x="12163934" y="4265732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AA51B1-5A33-0D48-B58A-D7B40E481E66}"/>
              </a:ext>
            </a:extLst>
          </p:cNvPr>
          <p:cNvSpPr txBox="1"/>
          <p:nvPr/>
        </p:nvSpPr>
        <p:spPr>
          <a:xfrm>
            <a:off x="11963982" y="4424915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28803B-E355-AA40-8C27-4D5DF20AE118}"/>
              </a:ext>
            </a:extLst>
          </p:cNvPr>
          <p:cNvSpPr/>
          <p:nvPr/>
        </p:nvSpPr>
        <p:spPr>
          <a:xfrm>
            <a:off x="11131330" y="5234182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0B802DA6-6CC2-664C-BA15-D6F00BFB66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59447" y="527234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8;p35">
            <a:extLst>
              <a:ext uri="{FF2B5EF4-FFF2-40B4-BE49-F238E27FC236}">
                <a16:creationId xmlns:a16="http://schemas.microsoft.com/office/drawing/2014/main" id="{DEBC4B0B-A425-914F-BE36-4695911C9C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7380" y="523418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D6CDFF-5720-4F42-8ACF-90906CD38AEB}"/>
              </a:ext>
            </a:extLst>
          </p:cNvPr>
          <p:cNvCxnSpPr>
            <a:cxnSpLocks/>
          </p:cNvCxnSpPr>
          <p:nvPr/>
        </p:nvCxnSpPr>
        <p:spPr>
          <a:xfrm flipH="1">
            <a:off x="12163934" y="590774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7C875D-54D3-9649-B15E-F78FD78EA4DB}"/>
              </a:ext>
            </a:extLst>
          </p:cNvPr>
          <p:cNvSpPr txBox="1"/>
          <p:nvPr/>
        </p:nvSpPr>
        <p:spPr>
          <a:xfrm>
            <a:off x="11963982" y="606692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BEA00A-1165-C243-8167-EDDF3FBB405C}"/>
              </a:ext>
            </a:extLst>
          </p:cNvPr>
          <p:cNvSpPr/>
          <p:nvPr/>
        </p:nvSpPr>
        <p:spPr>
          <a:xfrm>
            <a:off x="6851652" y="20843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oogle Shape;660;p35">
            <a:extLst>
              <a:ext uri="{FF2B5EF4-FFF2-40B4-BE49-F238E27FC236}">
                <a16:creationId xmlns:a16="http://schemas.microsoft.com/office/drawing/2014/main" id="{32246DA5-00AB-964F-ABD1-E2612069C63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987" y="208546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908ECCB-DAA2-B545-96A0-297FEE2C42D4}"/>
              </a:ext>
            </a:extLst>
          </p:cNvPr>
          <p:cNvSpPr/>
          <p:nvPr/>
        </p:nvSpPr>
        <p:spPr>
          <a:xfrm>
            <a:off x="6851652" y="36429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oogle Shape;660;p35">
            <a:extLst>
              <a:ext uri="{FF2B5EF4-FFF2-40B4-BE49-F238E27FC236}">
                <a16:creationId xmlns:a16="http://schemas.microsoft.com/office/drawing/2014/main" id="{DEE2A5C7-BD3A-444F-BAA3-01A80EFF64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987" y="364412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2475E42-084F-5843-8BDD-2153D879F162}"/>
              </a:ext>
            </a:extLst>
          </p:cNvPr>
          <p:cNvSpPr/>
          <p:nvPr/>
        </p:nvSpPr>
        <p:spPr>
          <a:xfrm>
            <a:off x="6851652" y="5201637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oogle Shape;660;p35">
            <a:extLst>
              <a:ext uri="{FF2B5EF4-FFF2-40B4-BE49-F238E27FC236}">
                <a16:creationId xmlns:a16="http://schemas.microsoft.com/office/drawing/2014/main" id="{BCCFBAF8-D77E-9643-AF26-F4E8577AB7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987" y="52027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0BA559A-9A6D-BE4C-B80C-BC2E92892885}"/>
              </a:ext>
            </a:extLst>
          </p:cNvPr>
          <p:cNvSpPr/>
          <p:nvPr/>
        </p:nvSpPr>
        <p:spPr>
          <a:xfrm>
            <a:off x="6861637" y="1571097"/>
            <a:ext cx="2717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type: </a:t>
            </a:r>
            <a:r>
              <a:rPr lang="en-US" sz="2400" dirty="0" err="1">
                <a:solidFill>
                  <a:srgbClr val="0070C0"/>
                </a:solidFill>
              </a:rPr>
              <a:t>LoadBalancer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2236EEEF-D5B8-3A44-B8CA-1AB592AE7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5753" y="3728402"/>
            <a:ext cx="1036009" cy="10360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F895BB8-AF1D-4741-9626-9D08F74156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8456" y="3677637"/>
            <a:ext cx="1036009" cy="103600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E66F036-C4AF-A142-A443-1D8F872508EA}"/>
              </a:ext>
            </a:extLst>
          </p:cNvPr>
          <p:cNvSpPr txBox="1"/>
          <p:nvPr/>
        </p:nvSpPr>
        <p:spPr>
          <a:xfrm>
            <a:off x="1665368" y="4654533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D3E765-EE2C-B049-A625-869AEB58C07B}"/>
              </a:ext>
            </a:extLst>
          </p:cNvPr>
          <p:cNvSpPr txBox="1"/>
          <p:nvPr/>
        </p:nvSpPr>
        <p:spPr>
          <a:xfrm>
            <a:off x="3456548" y="4843831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9AB1BAD-351C-B040-9143-FDB7E925C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0805" y="1989558"/>
            <a:ext cx="1036009" cy="10360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7749FAE-4A4B-0F41-901C-85335CE52299}"/>
              </a:ext>
            </a:extLst>
          </p:cNvPr>
          <p:cNvSpPr txBox="1"/>
          <p:nvPr/>
        </p:nvSpPr>
        <p:spPr>
          <a:xfrm>
            <a:off x="1687717" y="2966454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IP-1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7BD202E8-EE4B-284B-85AB-D26CCE2A4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65368" y="5224904"/>
            <a:ext cx="1036009" cy="103600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B0B2355-3140-1E44-A747-25770F25914E}"/>
              </a:ext>
            </a:extLst>
          </p:cNvPr>
          <p:cNvSpPr txBox="1"/>
          <p:nvPr/>
        </p:nvSpPr>
        <p:spPr>
          <a:xfrm>
            <a:off x="1602280" y="6163700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IP-3</a:t>
            </a:r>
          </a:p>
        </p:txBody>
      </p:sp>
      <p:pic>
        <p:nvPicPr>
          <p:cNvPr id="50" name="Graphic 49" descr="User">
            <a:extLst>
              <a:ext uri="{FF2B5EF4-FFF2-40B4-BE49-F238E27FC236}">
                <a16:creationId xmlns:a16="http://schemas.microsoft.com/office/drawing/2014/main" id="{F6C7DF4B-5D12-474D-8EB7-51EE16AC99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9075" y="3816528"/>
            <a:ext cx="914400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EABBD59-D164-FF46-9477-A71968D88E01}"/>
              </a:ext>
            </a:extLst>
          </p:cNvPr>
          <p:cNvSpPr txBox="1"/>
          <p:nvPr/>
        </p:nvSpPr>
        <p:spPr>
          <a:xfrm>
            <a:off x="3131489" y="5572412"/>
            <a:ext cx="23995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 SSL Termination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91EAA6-5DB3-0C49-883A-E785ABC78B7C}"/>
              </a:ext>
            </a:extLst>
          </p:cNvPr>
          <p:cNvSpPr/>
          <p:nvPr/>
        </p:nvSpPr>
        <p:spPr>
          <a:xfrm>
            <a:off x="1602280" y="1231900"/>
            <a:ext cx="1263442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0F3C2A-A00A-CD47-8661-19EACBB8F69D}"/>
              </a:ext>
            </a:extLst>
          </p:cNvPr>
          <p:cNvSpPr txBox="1"/>
          <p:nvPr/>
        </p:nvSpPr>
        <p:spPr>
          <a:xfrm>
            <a:off x="1627239" y="1179842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C1D33C-9DFD-4B46-A2EA-FCCBBC109B6D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CD9FE3A3-E2AA-7041-82AD-173EBF38A5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02A9E1C-55F0-964E-8654-E8DF897818B5}"/>
              </a:ext>
            </a:extLst>
          </p:cNvPr>
          <p:cNvCxnSpPr>
            <a:stCxn id="50" idx="3"/>
            <a:endCxn id="45" idx="1"/>
          </p:cNvCxnSpPr>
          <p:nvPr/>
        </p:nvCxnSpPr>
        <p:spPr>
          <a:xfrm flipV="1">
            <a:off x="855325" y="2507563"/>
            <a:ext cx="895480" cy="17661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DE46593-1E23-F74E-90CD-7AC5DEAFFB09}"/>
              </a:ext>
            </a:extLst>
          </p:cNvPr>
          <p:cNvCxnSpPr>
            <a:stCxn id="50" idx="3"/>
            <a:endCxn id="42" idx="1"/>
          </p:cNvCxnSpPr>
          <p:nvPr/>
        </p:nvCxnSpPr>
        <p:spPr>
          <a:xfrm flipV="1">
            <a:off x="855325" y="4195642"/>
            <a:ext cx="873131" cy="780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2D156A8-B9EE-554E-9CBB-ED798AAEC6A4}"/>
              </a:ext>
            </a:extLst>
          </p:cNvPr>
          <p:cNvCxnSpPr>
            <a:stCxn id="50" idx="3"/>
            <a:endCxn id="47" idx="1"/>
          </p:cNvCxnSpPr>
          <p:nvPr/>
        </p:nvCxnSpPr>
        <p:spPr>
          <a:xfrm>
            <a:off x="855325" y="4273728"/>
            <a:ext cx="810043" cy="14691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17EBC7A-869A-4146-99F8-05E7E208AB9F}"/>
              </a:ext>
            </a:extLst>
          </p:cNvPr>
          <p:cNvCxnSpPr>
            <a:stCxn id="42" idx="3"/>
            <a:endCxn id="41" idx="1"/>
          </p:cNvCxnSpPr>
          <p:nvPr/>
        </p:nvCxnSpPr>
        <p:spPr>
          <a:xfrm>
            <a:off x="2764465" y="4195642"/>
            <a:ext cx="981288" cy="507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A2C6104-DD11-9844-B2A2-B81E2DA3D2A9}"/>
              </a:ext>
            </a:extLst>
          </p:cNvPr>
          <p:cNvCxnSpPr>
            <a:stCxn id="41" idx="3"/>
            <a:endCxn id="31" idx="1"/>
          </p:cNvCxnSpPr>
          <p:nvPr/>
        </p:nvCxnSpPr>
        <p:spPr>
          <a:xfrm flipV="1">
            <a:off x="4781762" y="2563721"/>
            <a:ext cx="2836225" cy="16826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D14246F-9AD6-1B44-8922-9C65818C647E}"/>
              </a:ext>
            </a:extLst>
          </p:cNvPr>
          <p:cNvCxnSpPr>
            <a:stCxn id="41" idx="3"/>
            <a:endCxn id="37" idx="1"/>
          </p:cNvCxnSpPr>
          <p:nvPr/>
        </p:nvCxnSpPr>
        <p:spPr>
          <a:xfrm flipV="1">
            <a:off x="4781762" y="4122387"/>
            <a:ext cx="2836225" cy="12402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FFE1A17-D61C-C346-BEDD-A5DF4D55F704}"/>
              </a:ext>
            </a:extLst>
          </p:cNvPr>
          <p:cNvCxnSpPr>
            <a:cxnSpLocks/>
            <a:stCxn id="41" idx="3"/>
            <a:endCxn id="39" idx="1"/>
          </p:cNvCxnSpPr>
          <p:nvPr/>
        </p:nvCxnSpPr>
        <p:spPr>
          <a:xfrm>
            <a:off x="4781762" y="4246407"/>
            <a:ext cx="2836225" cy="14346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801CCBB-16FF-E948-90BB-96D60BCDA4CB}"/>
              </a:ext>
            </a:extLst>
          </p:cNvPr>
          <p:cNvSpPr txBox="1"/>
          <p:nvPr/>
        </p:nvSpPr>
        <p:spPr>
          <a:xfrm>
            <a:off x="7305509" y="297136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6009077-4930-8747-AF74-3E427AFC3BDE}"/>
              </a:ext>
            </a:extLst>
          </p:cNvPr>
          <p:cNvSpPr txBox="1"/>
          <p:nvPr/>
        </p:nvSpPr>
        <p:spPr>
          <a:xfrm>
            <a:off x="7222743" y="4507933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EBEB7AC-0680-314F-9A59-8D01DF012153}"/>
              </a:ext>
            </a:extLst>
          </p:cNvPr>
          <p:cNvSpPr txBox="1"/>
          <p:nvPr/>
        </p:nvSpPr>
        <p:spPr>
          <a:xfrm>
            <a:off x="7250812" y="606738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App3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142B1B7-2180-9140-BA13-BF7B6A8D0413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8574517" y="2551509"/>
            <a:ext cx="2688960" cy="122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CFE2BCC-D34C-5C46-99E7-8D3FB061306A}"/>
              </a:ext>
            </a:extLst>
          </p:cNvPr>
          <p:cNvCxnSpPr>
            <a:endCxn id="21" idx="1"/>
          </p:cNvCxnSpPr>
          <p:nvPr/>
        </p:nvCxnSpPr>
        <p:spPr>
          <a:xfrm>
            <a:off x="8574517" y="4071587"/>
            <a:ext cx="2684930" cy="3858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FBBD6E6-BE29-EC40-B263-558BD433AA53}"/>
              </a:ext>
            </a:extLst>
          </p:cNvPr>
          <p:cNvCxnSpPr>
            <a:endCxn id="26" idx="1"/>
          </p:cNvCxnSpPr>
          <p:nvPr/>
        </p:nvCxnSpPr>
        <p:spPr>
          <a:xfrm>
            <a:off x="8574517" y="5659687"/>
            <a:ext cx="2684930" cy="9249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0AF34E7-B152-554A-A17B-EE213AC6C76A}"/>
              </a:ext>
            </a:extLst>
          </p:cNvPr>
          <p:cNvSpPr txBox="1"/>
          <p:nvPr/>
        </p:nvSpPr>
        <p:spPr>
          <a:xfrm>
            <a:off x="223166" y="6611146"/>
            <a:ext cx="50631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 have 3 public Ips for 3 apps – Not good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E9C1888-61D3-7741-83D8-53A4C45B0E2D}"/>
              </a:ext>
            </a:extLst>
          </p:cNvPr>
          <p:cNvSpPr txBox="1"/>
          <p:nvPr/>
        </p:nvSpPr>
        <p:spPr>
          <a:xfrm>
            <a:off x="67453" y="7010689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4" name="Rounded Rectangular Callout 83">
            <a:extLst>
              <a:ext uri="{FF2B5EF4-FFF2-40B4-BE49-F238E27FC236}">
                <a16:creationId xmlns:a16="http://schemas.microsoft.com/office/drawing/2014/main" id="{F351ABB3-807A-9A40-826A-6B40F1956B75}"/>
              </a:ext>
            </a:extLst>
          </p:cNvPr>
          <p:cNvSpPr/>
          <p:nvPr/>
        </p:nvSpPr>
        <p:spPr>
          <a:xfrm>
            <a:off x="5274213" y="6674571"/>
            <a:ext cx="8064500" cy="1034254"/>
          </a:xfrm>
          <a:prstGeom prst="wedgeRoundRectCallout">
            <a:avLst>
              <a:gd name="adj1" fmla="val 2001"/>
              <a:gd name="adj2" fmla="val -76257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simple terms, native Kubernetes services cannot do all the reverse proxy magic and we need something else in k8s do and there comes ingress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BD2C5A6-12D8-C847-9929-28869F1F3D39}"/>
              </a:ext>
            </a:extLst>
          </p:cNvPr>
          <p:cNvSpPr txBox="1"/>
          <p:nvPr/>
        </p:nvSpPr>
        <p:spPr>
          <a:xfrm>
            <a:off x="5871894" y="1508186"/>
            <a:ext cx="621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DB12112-C858-244F-AC8B-6CD011E67CE9}"/>
              </a:ext>
            </a:extLst>
          </p:cNvPr>
          <p:cNvCxnSpPr>
            <a:stCxn id="45" idx="3"/>
            <a:endCxn id="41" idx="1"/>
          </p:cNvCxnSpPr>
          <p:nvPr/>
        </p:nvCxnSpPr>
        <p:spPr>
          <a:xfrm>
            <a:off x="2786814" y="2507563"/>
            <a:ext cx="958939" cy="17388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4807A87-42F6-C84D-BB20-5D0CD5C2247D}"/>
              </a:ext>
            </a:extLst>
          </p:cNvPr>
          <p:cNvCxnSpPr>
            <a:stCxn id="47" idx="3"/>
            <a:endCxn id="41" idx="1"/>
          </p:cNvCxnSpPr>
          <p:nvPr/>
        </p:nvCxnSpPr>
        <p:spPr>
          <a:xfrm flipV="1">
            <a:off x="2701377" y="4246407"/>
            <a:ext cx="1044376" cy="1496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41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0" grpId="0" animBg="1"/>
      <p:bldP spid="24" grpId="0"/>
      <p:bldP spid="25" grpId="0" animBg="1"/>
      <p:bldP spid="29" grpId="0"/>
      <p:bldP spid="30" grpId="0" animBg="1"/>
      <p:bldP spid="36" grpId="0" animBg="1"/>
      <p:bldP spid="38" grpId="0" animBg="1"/>
      <p:bldP spid="40" grpId="0"/>
      <p:bldP spid="43" grpId="0"/>
      <p:bldP spid="44" grpId="0"/>
      <p:bldP spid="46" grpId="0"/>
      <p:bldP spid="48" grpId="0"/>
      <p:bldP spid="51" grpId="0"/>
      <p:bldP spid="54" grpId="0" animBg="1"/>
      <p:bldP spid="55" grpId="0"/>
      <p:bldP spid="56" grpId="0" animBg="1"/>
      <p:bldP spid="72" grpId="0"/>
      <p:bldP spid="73" grpId="0"/>
      <p:bldP spid="74" grpId="0"/>
      <p:bldP spid="82" grpId="0"/>
      <p:bldP spid="84" grpId="0" animBg="1"/>
      <p:bldP spid="85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48660E-12E8-AF4D-8BCD-58211E98DD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766603-0D46-FB40-A688-78BE7120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What is Ingress?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0D0B8E-968E-DD45-8E43-A0BF9D8BD406}"/>
              </a:ext>
            </a:extLst>
          </p:cNvPr>
          <p:cNvSpPr/>
          <p:nvPr/>
        </p:nvSpPr>
        <p:spPr>
          <a:xfrm>
            <a:off x="1949450" y="4879358"/>
            <a:ext cx="2679700" cy="7354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  <a:p>
            <a:pPr algn="ctr"/>
            <a:r>
              <a:rPr lang="en-US" dirty="0"/>
              <a:t>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839ACB-C05C-EB4F-A51D-86387E79A6FE}"/>
              </a:ext>
            </a:extLst>
          </p:cNvPr>
          <p:cNvSpPr/>
          <p:nvPr/>
        </p:nvSpPr>
        <p:spPr>
          <a:xfrm>
            <a:off x="6991350" y="306731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 Path based 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609757-8AF2-B147-9C38-14D7ABB49EEA}"/>
              </a:ext>
            </a:extLst>
          </p:cNvPr>
          <p:cNvSpPr/>
          <p:nvPr/>
        </p:nvSpPr>
        <p:spPr>
          <a:xfrm>
            <a:off x="6991350" y="4834208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based Routing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C30A78-320B-8045-8A4A-C49EA5BCB51D}"/>
              </a:ext>
            </a:extLst>
          </p:cNvPr>
          <p:cNvSpPr/>
          <p:nvPr/>
        </p:nvSpPr>
        <p:spPr>
          <a:xfrm>
            <a:off x="6991350" y="660110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TLS / SSL Termination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2F5A77-C4EB-FE45-AF03-F314D28A5B69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4629150" y="3435034"/>
            <a:ext cx="2362200" cy="1812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6D2FC2-9EC7-7546-A7B6-24BF23E57379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4629150" y="5201929"/>
            <a:ext cx="2362200" cy="45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6A3E0C-43C5-E747-BEE6-7B10A3510639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4629150" y="5247079"/>
            <a:ext cx="2362200" cy="1721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4262607-FF5D-3C47-8D43-0BD331B559B9}"/>
              </a:ext>
            </a:extLst>
          </p:cNvPr>
          <p:cNvSpPr/>
          <p:nvPr/>
        </p:nvSpPr>
        <p:spPr>
          <a:xfrm>
            <a:off x="495300" y="1393179"/>
            <a:ext cx="13881100" cy="1003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Ingress is a Kubernetes resource that lets us configure an </a:t>
            </a:r>
            <a:r>
              <a:rPr lang="en-IN" sz="2600" dirty="0">
                <a:solidFill>
                  <a:srgbClr val="FFC000"/>
                </a:solidFill>
              </a:rPr>
              <a:t>HTTP load balancer </a:t>
            </a:r>
            <a:r>
              <a:rPr lang="en-IN" sz="2600" dirty="0"/>
              <a:t>for applications running on Kubernetes, with advanced capabilities at HTTP layer.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557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1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59B639-17A1-3846-B01B-B68C0F1F0B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7FA122-7C28-924A-82B2-114017B5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- Terminology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7BCA85-4A64-0341-B9DE-0E0B45B3885B}"/>
              </a:ext>
            </a:extLst>
          </p:cNvPr>
          <p:cNvSpPr/>
          <p:nvPr/>
        </p:nvSpPr>
        <p:spPr>
          <a:xfrm>
            <a:off x="469900" y="18669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Controller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3433AB-F50C-1747-9E8F-FC6FB8FFE823}"/>
              </a:ext>
            </a:extLst>
          </p:cNvPr>
          <p:cNvSpPr/>
          <p:nvPr/>
        </p:nvSpPr>
        <p:spPr>
          <a:xfrm>
            <a:off x="8280400" y="18542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Resource or 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49FD3-8714-2A4B-B15B-9749307EFC2F}"/>
              </a:ext>
            </a:extLst>
          </p:cNvPr>
          <p:cNvSpPr/>
          <p:nvPr/>
        </p:nvSpPr>
        <p:spPr>
          <a:xfrm>
            <a:off x="469900" y="30595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Ingress controller is an application that runs in a cluster and configures an HTTP load balancer according to Ingress resources.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784FF0-8E8F-E045-A8D9-0EF43BD05752}"/>
              </a:ext>
            </a:extLst>
          </p:cNvPr>
          <p:cNvSpPr/>
          <p:nvPr/>
        </p:nvSpPr>
        <p:spPr>
          <a:xfrm>
            <a:off x="469900" y="43451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load balancer can be a software load balancer running in the cluster or a hardware or cloud load balancer running externally. 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AD743-D47D-B14F-B8AC-FA6DA9925D35}"/>
              </a:ext>
            </a:extLst>
          </p:cNvPr>
          <p:cNvSpPr/>
          <p:nvPr/>
        </p:nvSpPr>
        <p:spPr>
          <a:xfrm>
            <a:off x="469900" y="56197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 the case of NGINX, the Ingress controller is deployed in a pod along with the load balancer.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95BE31-F001-094F-93C2-09C2256B433A}"/>
              </a:ext>
            </a:extLst>
          </p:cNvPr>
          <p:cNvSpPr/>
          <p:nvPr/>
        </p:nvSpPr>
        <p:spPr>
          <a:xfrm>
            <a:off x="8280400" y="30341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Equivalent to Kubernetes Services but with lot of additional 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1A838E-A17F-4042-AE81-3C7617A19D07}"/>
              </a:ext>
            </a:extLst>
          </p:cNvPr>
          <p:cNvSpPr/>
          <p:nvPr/>
        </p:nvSpPr>
        <p:spPr>
          <a:xfrm>
            <a:off x="8280400" y="43197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define routing rules based on URI or Hostname in Ingress Resource Manifest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22D798-0649-0B42-878E-A806B154F619}"/>
              </a:ext>
            </a:extLst>
          </p:cNvPr>
          <p:cNvSpPr/>
          <p:nvPr/>
        </p:nvSpPr>
        <p:spPr>
          <a:xfrm>
            <a:off x="8280400" y="55943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even define SSL / TLS related information in Ingress Resource Manifest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1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7547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52" y="49148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Hostname based Routing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C0000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8004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6819" y="2804481"/>
            <a:ext cx="1756734" cy="419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6979411" y="-2131579"/>
            <a:ext cx="80078" cy="1021179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544815" y="3118902"/>
            <a:ext cx="956160" cy="956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11748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6B9C9C-B4FA-C641-94C1-EAAE2EDC60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5B26A-09EC-8D41-B3FB-1FDB80FE4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List of Ingress Controllers</a:t>
            </a:r>
          </a:p>
          <a:p>
            <a:pPr lvl="1"/>
            <a:r>
              <a:rPr lang="en-IN" dirty="0">
                <a:hlinkClick r:id="rId2"/>
              </a:rPr>
              <a:t>https://kubernetes.io/docs/concepts/services-networking/ingress-controllers/</a:t>
            </a:r>
            <a:endParaRPr lang="en-US" dirty="0"/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Azure AGIC (Application Gateway Ingress Controller)</a:t>
            </a:r>
          </a:p>
          <a:p>
            <a:pPr lvl="1"/>
            <a:r>
              <a:rPr lang="en-IN" dirty="0">
                <a:hlinkClick r:id="rId3"/>
              </a:rPr>
              <a:t>https://github.com/Azure/application-gateway-kubernetes-ingress</a:t>
            </a:r>
            <a:endParaRPr lang="en-IN" dirty="0"/>
          </a:p>
          <a:p>
            <a:pPr lvl="1"/>
            <a:r>
              <a:rPr lang="en-IN" dirty="0">
                <a:hlinkClick r:id="rId4"/>
              </a:rPr>
              <a:t>https://azure.microsoft.com/en-in/pricing/details/application-gateway/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FF4873-E91C-0843-B23E-0212374E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Nginx Ingress Controller - References</a:t>
            </a:r>
          </a:p>
        </p:txBody>
      </p:sp>
    </p:spTree>
    <p:extLst>
      <p:ext uri="{BB962C8B-B14F-4D97-AF65-F5344CB8AC3E}">
        <p14:creationId xmlns:p14="http://schemas.microsoft.com/office/powerpoint/2010/main" val="40107802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Install &amp; Implement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156528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&amp; Nginx Ingress – </a:t>
            </a:r>
            <a:r>
              <a:rPr lang="en-US" sz="4800" dirty="0">
                <a:solidFill>
                  <a:srgbClr val="0070C0"/>
                </a:solidFill>
              </a:rPr>
              <a:t>Basic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90472" y="1295400"/>
            <a:ext cx="1564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367265" y="3975100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stCxn id="68" idx="3"/>
            <a:endCxn id="69" idx="1"/>
          </p:cNvCxnSpPr>
          <p:nvPr/>
        </p:nvCxnSpPr>
        <p:spPr>
          <a:xfrm>
            <a:off x="6594079" y="4183699"/>
            <a:ext cx="773186" cy="95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endCxn id="24" idx="1"/>
          </p:cNvCxnSpPr>
          <p:nvPr/>
        </p:nvCxnSpPr>
        <p:spPr>
          <a:xfrm flipV="1">
            <a:off x="8592443" y="2493928"/>
            <a:ext cx="1737894" cy="1620872"/>
          </a:xfrm>
          <a:prstGeom prst="bentConnector3">
            <a:avLst>
              <a:gd name="adj1" fmla="val 2588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04939" y="4654229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</p:spTree>
    <p:extLst>
      <p:ext uri="{BB962C8B-B14F-4D97-AF65-F5344CB8AC3E}">
        <p14:creationId xmlns:p14="http://schemas.microsoft.com/office/powerpoint/2010/main" val="357411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52" y="49148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Hostname based Routing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C0000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0429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Ingress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E88B2-7002-7A44-95BB-EA200A69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881" y="379439"/>
            <a:ext cx="10365441" cy="716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9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Context Path based Routing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95611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77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43" grpId="0" animBg="1"/>
      <p:bldP spid="50" grpId="0"/>
      <p:bldP spid="51" grpId="0" animBg="1"/>
      <p:bldP spid="60" grpId="0"/>
      <p:bldP spid="73" grpId="0" animBg="1"/>
      <p:bldP spid="75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</a:t>
            </a:r>
            <a:br>
              <a:rPr lang="en-US" dirty="0"/>
            </a:br>
            <a:r>
              <a:rPr lang="en-US" dirty="0"/>
              <a:t>CPR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C1124E-4FD6-A845-B158-E9EC3C7A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179" y="242047"/>
            <a:ext cx="7702222" cy="732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DNS Zones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7397" y="0"/>
            <a:ext cx="2089259" cy="20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57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D891A7-D7DB-DC4D-BCB1-22860E7818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8970E-B1D5-2D47-8D99-CEE2109B3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domain registrar </a:t>
            </a:r>
            <a:r>
              <a:rPr lang="en-US" dirty="0"/>
              <a:t>is a company who can provide </a:t>
            </a:r>
            <a:r>
              <a:rPr lang="en-US" dirty="0">
                <a:solidFill>
                  <a:srgbClr val="0070C0"/>
                </a:solidFill>
              </a:rPr>
              <a:t>Internet domain names.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US" dirty="0"/>
              <a:t>GoDaddy, </a:t>
            </a:r>
            <a:r>
              <a:rPr lang="en-US" dirty="0" err="1"/>
              <a:t>Wix</a:t>
            </a:r>
            <a:r>
              <a:rPr lang="en-US" dirty="0"/>
              <a:t>, </a:t>
            </a:r>
            <a:r>
              <a:rPr lang="en-US" dirty="0" err="1"/>
              <a:t>Namcheap</a:t>
            </a:r>
            <a:r>
              <a:rPr lang="en-US" dirty="0"/>
              <a:t>, AWS Route53</a:t>
            </a:r>
          </a:p>
          <a:p>
            <a:r>
              <a:rPr lang="en-US" dirty="0"/>
              <a:t>They </a:t>
            </a:r>
            <a:r>
              <a:rPr lang="en-US" dirty="0">
                <a:solidFill>
                  <a:srgbClr val="0070C0"/>
                </a:solidFill>
              </a:rPr>
              <a:t>verify</a:t>
            </a:r>
            <a:r>
              <a:rPr lang="en-US" dirty="0"/>
              <a:t> if the Internet domain you want to use is available and allow you to </a:t>
            </a:r>
            <a:r>
              <a:rPr lang="en-US" dirty="0">
                <a:solidFill>
                  <a:srgbClr val="0070C0"/>
                </a:solidFill>
              </a:rPr>
              <a:t>purchase it</a:t>
            </a:r>
            <a:r>
              <a:rPr lang="en-US" dirty="0"/>
              <a:t>. </a:t>
            </a:r>
          </a:p>
          <a:p>
            <a:r>
              <a:rPr lang="en-US" dirty="0"/>
              <a:t>Once the domain name is </a:t>
            </a:r>
            <a:r>
              <a:rPr lang="en-US" dirty="0">
                <a:solidFill>
                  <a:srgbClr val="0070C0"/>
                </a:solidFill>
              </a:rPr>
              <a:t>registered</a:t>
            </a:r>
            <a:r>
              <a:rPr lang="en-US" dirty="0"/>
              <a:t>, you are the </a:t>
            </a:r>
            <a:r>
              <a:rPr lang="en-US" dirty="0">
                <a:solidFill>
                  <a:srgbClr val="0070C0"/>
                </a:solidFill>
              </a:rPr>
              <a:t>legal owner </a:t>
            </a:r>
            <a:r>
              <a:rPr lang="en-US" dirty="0"/>
              <a:t>for the domain name. </a:t>
            </a:r>
          </a:p>
          <a:p>
            <a:r>
              <a:rPr lang="en-US" dirty="0"/>
              <a:t>If you already have an Internet domain, you will use the current </a:t>
            </a:r>
            <a:r>
              <a:rPr lang="en-US" dirty="0">
                <a:solidFill>
                  <a:srgbClr val="0070C0"/>
                </a:solidFill>
              </a:rPr>
              <a:t>domain registrar to delegate to Azure DNS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A525D3-5678-C54C-9117-A18046F3A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Registrar</a:t>
            </a:r>
          </a:p>
        </p:txBody>
      </p:sp>
    </p:spTree>
    <p:extLst>
      <p:ext uri="{BB962C8B-B14F-4D97-AF65-F5344CB8AC3E}">
        <p14:creationId xmlns:p14="http://schemas.microsoft.com/office/powerpoint/2010/main" val="129370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3D0B9-C768-504E-B647-6A236321BD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7FC42-EE52-AB4D-B47C-14DA7E2E2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domain is a </a:t>
            </a:r>
            <a:r>
              <a:rPr lang="en-US" dirty="0">
                <a:solidFill>
                  <a:srgbClr val="0070C0"/>
                </a:solidFill>
              </a:rPr>
              <a:t>unique name </a:t>
            </a:r>
            <a:r>
              <a:rPr lang="en-US" dirty="0"/>
              <a:t>in the Domain Name System, for example </a:t>
            </a:r>
            <a:r>
              <a:rPr lang="en-US" dirty="0" err="1">
                <a:solidFill>
                  <a:srgbClr val="00B0F0"/>
                </a:solidFill>
              </a:rPr>
              <a:t>stacksimplify.com</a:t>
            </a:r>
            <a:r>
              <a:rPr lang="en-US" dirty="0"/>
              <a:t>. 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DNS zone </a:t>
            </a:r>
            <a:r>
              <a:rPr lang="en-US" dirty="0"/>
              <a:t>is used to host the </a:t>
            </a:r>
            <a:r>
              <a:rPr lang="en-US" dirty="0">
                <a:solidFill>
                  <a:srgbClr val="0070C0"/>
                </a:solidFill>
              </a:rPr>
              <a:t>DNS records</a:t>
            </a:r>
            <a:r>
              <a:rPr lang="en-US" dirty="0"/>
              <a:t> for a particular domain. </a:t>
            </a:r>
          </a:p>
          <a:p>
            <a:r>
              <a:rPr lang="en-US" dirty="0"/>
              <a:t>For example, the domain </a:t>
            </a:r>
            <a:r>
              <a:rPr lang="en-US" dirty="0" err="1">
                <a:solidFill>
                  <a:srgbClr val="00B0F0"/>
                </a:solidFill>
              </a:rPr>
              <a:t>stacksimplify.com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may contain several DNS records such as </a:t>
            </a:r>
          </a:p>
          <a:p>
            <a:pPr lvl="1"/>
            <a:r>
              <a:rPr lang="en-US" dirty="0" err="1"/>
              <a:t>mail.stacksimplify.com</a:t>
            </a:r>
            <a:r>
              <a:rPr lang="en-US" dirty="0"/>
              <a:t> (for a mail server) </a:t>
            </a:r>
          </a:p>
          <a:p>
            <a:pPr lvl="1"/>
            <a:r>
              <a:rPr lang="en-US" dirty="0" err="1"/>
              <a:t>www.stacksimplify.com</a:t>
            </a:r>
            <a:r>
              <a:rPr lang="en-US" dirty="0"/>
              <a:t> (for a website).</a:t>
            </a:r>
          </a:p>
          <a:p>
            <a:pPr lvl="1"/>
            <a:r>
              <a:rPr lang="en-US" dirty="0" err="1"/>
              <a:t>courses.stacksimplify.com</a:t>
            </a:r>
            <a:r>
              <a:rPr lang="en-US" dirty="0"/>
              <a:t> (Sub domains to host other applications)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222E57-40C3-2A4A-B12C-3B8A2123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Zone</a:t>
            </a:r>
          </a:p>
        </p:txBody>
      </p:sp>
    </p:spTree>
    <p:extLst>
      <p:ext uri="{BB962C8B-B14F-4D97-AF65-F5344CB8AC3E}">
        <p14:creationId xmlns:p14="http://schemas.microsoft.com/office/powerpoint/2010/main" val="413620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DAEF46-30D4-CC44-8E72-2C4BBB2680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F4F80-2014-2F40-8E3C-9B59EE267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Azure DNS is </a:t>
            </a:r>
            <a:r>
              <a:rPr lang="en-IN" dirty="0">
                <a:solidFill>
                  <a:srgbClr val="C00000"/>
                </a:solidFill>
              </a:rPr>
              <a:t>not the domain registrar</a:t>
            </a:r>
            <a:r>
              <a:rPr lang="en-IN" dirty="0"/>
              <a:t>. </a:t>
            </a:r>
          </a:p>
          <a:p>
            <a:r>
              <a:rPr lang="en-IN" dirty="0"/>
              <a:t>Azure DNS allows you to host a </a:t>
            </a:r>
            <a:r>
              <a:rPr lang="en-IN" dirty="0">
                <a:solidFill>
                  <a:srgbClr val="0070C0"/>
                </a:solidFill>
              </a:rPr>
              <a:t>DNS zone </a:t>
            </a:r>
            <a:r>
              <a:rPr lang="en-IN" dirty="0"/>
              <a:t>and manage the DNS records for a domain in Azure. </a:t>
            </a:r>
          </a:p>
          <a:p>
            <a:r>
              <a:rPr lang="en-IN" dirty="0"/>
              <a:t>For </a:t>
            </a:r>
            <a:r>
              <a:rPr lang="en-IN" dirty="0">
                <a:solidFill>
                  <a:srgbClr val="0070C0"/>
                </a:solidFill>
              </a:rPr>
              <a:t>DNS queries </a:t>
            </a:r>
            <a:r>
              <a:rPr lang="en-IN" dirty="0"/>
              <a:t>for a domain to reach </a:t>
            </a:r>
            <a:r>
              <a:rPr lang="en-IN" dirty="0">
                <a:solidFill>
                  <a:srgbClr val="0070C0"/>
                </a:solidFill>
              </a:rPr>
              <a:t>Azure DNS</a:t>
            </a:r>
            <a:r>
              <a:rPr lang="en-IN" dirty="0"/>
              <a:t>, the domain must be </a:t>
            </a:r>
            <a:r>
              <a:rPr lang="en-IN" dirty="0">
                <a:solidFill>
                  <a:srgbClr val="0070C0"/>
                </a:solidFill>
              </a:rPr>
              <a:t>delegated to Azure DNS </a:t>
            </a:r>
            <a:r>
              <a:rPr lang="en-IN" dirty="0"/>
              <a:t>from the parent domain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AC0298-3173-4441-A444-F40217B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DNS Zones</a:t>
            </a:r>
          </a:p>
        </p:txBody>
      </p:sp>
    </p:spTree>
    <p:extLst>
      <p:ext uri="{BB962C8B-B14F-4D97-AF65-F5344CB8AC3E}">
        <p14:creationId xmlns:p14="http://schemas.microsoft.com/office/powerpoint/2010/main" val="25200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661FEB-6CB2-C34B-8F9F-F24F146AC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2AA2C-9CCF-814F-A394-4FA3B2FA6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182" y="1645083"/>
            <a:ext cx="1231565" cy="123156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3FD9F7-8FC4-C447-B97D-8DBACDD4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17" y="-212012"/>
            <a:ext cx="12618720" cy="1188851"/>
          </a:xfrm>
        </p:spPr>
        <p:txBody>
          <a:bodyPr/>
          <a:lstStyle/>
          <a:p>
            <a:r>
              <a:rPr lang="en-US" dirty="0"/>
              <a:t>Delegate Domain to Azure DNS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4CECE5-90A6-F347-BAB2-B5AFD196B61A}"/>
              </a:ext>
            </a:extLst>
          </p:cNvPr>
          <p:cNvSpPr/>
          <p:nvPr/>
        </p:nvSpPr>
        <p:spPr>
          <a:xfrm>
            <a:off x="427070" y="1089214"/>
            <a:ext cx="4615577" cy="24877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CB40D5-2ECC-9344-9451-03AF11979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070" y="1089214"/>
            <a:ext cx="3302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9F2AF-0162-164D-84C5-CB0481FC9DB5}"/>
              </a:ext>
            </a:extLst>
          </p:cNvPr>
          <p:cNvSpPr txBox="1"/>
          <p:nvPr/>
        </p:nvSpPr>
        <p:spPr>
          <a:xfrm>
            <a:off x="427070" y="3008081"/>
            <a:ext cx="1808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Route53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79DC92-3153-0741-8B2F-7FA0684A7CCC}"/>
              </a:ext>
            </a:extLst>
          </p:cNvPr>
          <p:cNvSpPr/>
          <p:nvPr/>
        </p:nvSpPr>
        <p:spPr>
          <a:xfrm>
            <a:off x="2146859" y="1976909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18389-E080-084B-B080-CB133021EC3F}"/>
              </a:ext>
            </a:extLst>
          </p:cNvPr>
          <p:cNvSpPr txBox="1"/>
          <p:nvPr/>
        </p:nvSpPr>
        <p:spPr>
          <a:xfrm>
            <a:off x="1784194" y="1151705"/>
            <a:ext cx="2156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Registrar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2D8C1D-A370-3046-982D-02372B56C23B}"/>
              </a:ext>
            </a:extLst>
          </p:cNvPr>
          <p:cNvSpPr/>
          <p:nvPr/>
        </p:nvSpPr>
        <p:spPr>
          <a:xfrm>
            <a:off x="7933765" y="1089214"/>
            <a:ext cx="5895884" cy="248770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DBA29-8370-1A4D-A607-23B7E89CC4A4}"/>
              </a:ext>
            </a:extLst>
          </p:cNvPr>
          <p:cNvSpPr txBox="1"/>
          <p:nvPr/>
        </p:nvSpPr>
        <p:spPr>
          <a:xfrm>
            <a:off x="8032725" y="1044895"/>
            <a:ext cx="1730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A47F6DF-7BEC-3144-AB57-BD28CF845A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9155" y="1582591"/>
            <a:ext cx="1504200" cy="150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B4B46C-BA72-8846-9AF0-F3542722C68B}"/>
              </a:ext>
            </a:extLst>
          </p:cNvPr>
          <p:cNvSpPr txBox="1"/>
          <p:nvPr/>
        </p:nvSpPr>
        <p:spPr>
          <a:xfrm>
            <a:off x="8259155" y="3067311"/>
            <a:ext cx="2131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DNS Zones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53C609-11CC-EA4A-AC88-B2AFABDD8174}"/>
              </a:ext>
            </a:extLst>
          </p:cNvPr>
          <p:cNvSpPr/>
          <p:nvPr/>
        </p:nvSpPr>
        <p:spPr>
          <a:xfrm>
            <a:off x="10555753" y="2039125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1308A5-E750-FC46-8452-BEC4EDC9AB79}"/>
              </a:ext>
            </a:extLst>
          </p:cNvPr>
          <p:cNvSpPr txBox="1"/>
          <p:nvPr/>
        </p:nvSpPr>
        <p:spPr>
          <a:xfrm>
            <a:off x="10175808" y="1133282"/>
            <a:ext cx="14117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DNZ Zones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5B583D-F68C-094D-BA46-D17A60A7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9007" y="4206048"/>
            <a:ext cx="8463574" cy="3357566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4F4DF47-2089-6C4E-9F77-3BB8FE213D66}"/>
              </a:ext>
            </a:extLst>
          </p:cNvPr>
          <p:cNvCxnSpPr>
            <a:stCxn id="15" idx="2"/>
            <a:endCxn id="17" idx="3"/>
          </p:cNvCxnSpPr>
          <p:nvPr/>
        </p:nvCxnSpPr>
        <p:spPr>
          <a:xfrm rot="5400000">
            <a:off x="9830523" y="3804862"/>
            <a:ext cx="3372028" cy="787911"/>
          </a:xfrm>
          <a:prstGeom prst="bentConnector2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21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/>
      <p:bldP spid="14" grpId="0"/>
      <p:bldP spid="15" grpId="0" animBg="1"/>
      <p:bldP spid="16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External DNS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3593008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6819" y="2804481"/>
            <a:ext cx="1756734" cy="419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6979411" y="-2131579"/>
            <a:ext cx="80078" cy="1021179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544815" y="3118902"/>
            <a:ext cx="956160" cy="956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33991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94E780-0BF8-4746-AE78-B0479AD3AF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10696-A85D-5048-8DD3-488834748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ExternalDNS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synchronizes</a:t>
            </a:r>
            <a:r>
              <a:rPr lang="en-IN" dirty="0"/>
              <a:t> exposed Kubernetes Services and Ingresses with </a:t>
            </a:r>
            <a:r>
              <a:rPr lang="en-IN" dirty="0">
                <a:solidFill>
                  <a:srgbClr val="0070C0"/>
                </a:solidFill>
              </a:rPr>
              <a:t>DNS providers</a:t>
            </a:r>
            <a:r>
              <a:rPr lang="en-IN" dirty="0"/>
              <a:t>.</a:t>
            </a:r>
          </a:p>
          <a:p>
            <a:r>
              <a:rPr lang="en-IN" dirty="0"/>
              <a:t>In simple terms, </a:t>
            </a:r>
            <a:r>
              <a:rPr lang="en-IN" dirty="0" err="1"/>
              <a:t>ExternalDNS</a:t>
            </a:r>
            <a:r>
              <a:rPr lang="en-IN" dirty="0"/>
              <a:t> allows you to </a:t>
            </a:r>
            <a:r>
              <a:rPr lang="en-IN" dirty="0">
                <a:solidFill>
                  <a:srgbClr val="0070C0"/>
                </a:solidFill>
              </a:rPr>
              <a:t>control DNS records dynamically via Kubernetes resources </a:t>
            </a:r>
            <a:r>
              <a:rPr lang="en-IN" dirty="0"/>
              <a:t>in a DNS provider-agnostic way.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kubernetes</a:t>
            </a:r>
            <a:r>
              <a:rPr lang="en-US" dirty="0"/>
              <a:t>-sigs/external-</a:t>
            </a:r>
            <a:r>
              <a:rPr lang="en-US" dirty="0" err="1"/>
              <a:t>dns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17F874-4D03-654D-9DB0-E2280A6F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External DNS</a:t>
            </a:r>
          </a:p>
        </p:txBody>
      </p:sp>
    </p:spTree>
    <p:extLst>
      <p:ext uri="{BB962C8B-B14F-4D97-AF65-F5344CB8AC3E}">
        <p14:creationId xmlns:p14="http://schemas.microsoft.com/office/powerpoint/2010/main" val="356889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-15768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6981541" y="4499484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>
            <a:off x="6446113" y="4707441"/>
            <a:ext cx="535428" cy="159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483197" y="2493928"/>
            <a:ext cx="847140" cy="2215106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BEBF7F-AAAC-BB44-9ADB-F8554B516662}"/>
              </a:ext>
            </a:extLst>
          </p:cNvPr>
          <p:cNvCxnSpPr>
            <a:cxnSpLocks/>
            <a:stCxn id="10" idx="3"/>
            <a:endCxn id="34" idx="1"/>
          </p:cNvCxnSpPr>
          <p:nvPr/>
        </p:nvCxnSpPr>
        <p:spPr>
          <a:xfrm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7018EDE-56B9-A54D-9F56-98AF37363B26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-13023" y="5514878"/>
            <a:ext cx="2244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eapp1.kubeoncloud.com</a:t>
            </a:r>
          </a:p>
        </p:txBody>
      </p:sp>
    </p:spTree>
    <p:extLst>
      <p:ext uri="{BB962C8B-B14F-4D97-AF65-F5344CB8AC3E}">
        <p14:creationId xmlns:p14="http://schemas.microsoft.com/office/powerpoint/2010/main" val="25801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101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7" y="837583"/>
            <a:ext cx="345365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External DNS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3D58C-52A5-3C4C-A6B0-502AEF1E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489" y="419717"/>
            <a:ext cx="9626600" cy="6972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F7F2B7-8997-CF49-BF8A-6E4E65A78EBA}"/>
              </a:ext>
            </a:extLst>
          </p:cNvPr>
          <p:cNvSpPr/>
          <p:nvPr/>
        </p:nvSpPr>
        <p:spPr>
          <a:xfrm>
            <a:off x="4693023" y="3966882"/>
            <a:ext cx="6468035" cy="564777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DA73996-177A-EB4D-91F4-B028AE98B620}"/>
              </a:ext>
            </a:extLst>
          </p:cNvPr>
          <p:cNvSpPr/>
          <p:nvPr/>
        </p:nvSpPr>
        <p:spPr>
          <a:xfrm>
            <a:off x="268940" y="4531659"/>
            <a:ext cx="3482788" cy="1586753"/>
          </a:xfrm>
          <a:prstGeom prst="wedgeRoundRectCallout">
            <a:avLst>
              <a:gd name="adj1" fmla="val 74148"/>
              <a:gd name="adj2" fmla="val -6716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help us to add DNS Record Set in Azure DNS Zones using k8s External DNS</a:t>
            </a:r>
          </a:p>
        </p:txBody>
      </p:sp>
    </p:spTree>
    <p:extLst>
      <p:ext uri="{BB962C8B-B14F-4D97-AF65-F5344CB8AC3E}">
        <p14:creationId xmlns:p14="http://schemas.microsoft.com/office/powerpoint/2010/main" val="176630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Domain Name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based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Routing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7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77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114368760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8097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Domain Name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63500" y="5788757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850900" y="6244266"/>
            <a:ext cx="1523026" cy="169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47378" y="4655487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595DD2D-0477-4B4F-8DFE-48D974B2BAB1}"/>
              </a:ext>
            </a:extLst>
          </p:cNvPr>
          <p:cNvSpPr/>
          <p:nvPr/>
        </p:nvSpPr>
        <p:spPr>
          <a:xfrm>
            <a:off x="643433" y="4840153"/>
            <a:ext cx="2244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eapp1.kubeoncloud.com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5876CE1-38BD-E842-AAE7-DFE49D216CC5}"/>
              </a:ext>
            </a:extLst>
          </p:cNvPr>
          <p:cNvSpPr/>
          <p:nvPr/>
        </p:nvSpPr>
        <p:spPr>
          <a:xfrm>
            <a:off x="573543" y="5769406"/>
            <a:ext cx="2244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eapp2.kubeoncloud.com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99F4882-9469-AF4A-B66F-F88315DAE9B7}"/>
              </a:ext>
            </a:extLst>
          </p:cNvPr>
          <p:cNvSpPr/>
          <p:nvPr/>
        </p:nvSpPr>
        <p:spPr>
          <a:xfrm>
            <a:off x="614636" y="7320526"/>
            <a:ext cx="2244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eapp3.kubeoncloud.com</a:t>
            </a:r>
          </a:p>
        </p:txBody>
      </p:sp>
      <p:pic>
        <p:nvPicPr>
          <p:cNvPr id="102" name="Graphic 101" descr="User">
            <a:extLst>
              <a:ext uri="{FF2B5EF4-FFF2-40B4-BE49-F238E27FC236}">
                <a16:creationId xmlns:a16="http://schemas.microsoft.com/office/drawing/2014/main" id="{DA9333B6-5F06-804D-A7A8-96A99EBE22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83768" y="4861907"/>
            <a:ext cx="914400" cy="914400"/>
          </a:xfrm>
          <a:prstGeom prst="rect">
            <a:avLst/>
          </a:prstGeom>
        </p:spPr>
      </p:pic>
      <p:pic>
        <p:nvPicPr>
          <p:cNvPr id="103" name="Graphic 102" descr="User">
            <a:extLst>
              <a:ext uri="{FF2B5EF4-FFF2-40B4-BE49-F238E27FC236}">
                <a16:creationId xmlns:a16="http://schemas.microsoft.com/office/drawing/2014/main" id="{C942BFAC-ED26-9C4E-A35D-71822A85DD7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19312" y="6834226"/>
            <a:ext cx="914400" cy="914400"/>
          </a:xfrm>
          <a:prstGeom prst="rect">
            <a:avLst/>
          </a:prstGeom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CE54A503-2895-3B40-BA05-ED5D35F617D2}"/>
              </a:ext>
            </a:extLst>
          </p:cNvPr>
          <p:cNvCxnSpPr>
            <a:stCxn id="102" idx="3"/>
            <a:endCxn id="13" idx="0"/>
          </p:cNvCxnSpPr>
          <p:nvPr/>
        </p:nvCxnSpPr>
        <p:spPr>
          <a:xfrm>
            <a:off x="830632" y="5319107"/>
            <a:ext cx="2061299" cy="407154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2BF4BA1-6474-C748-AB68-ACB5FDD7F65D}"/>
              </a:ext>
            </a:extLst>
          </p:cNvPr>
          <p:cNvCxnSpPr>
            <a:stCxn id="103" idx="3"/>
            <a:endCxn id="14" idx="0"/>
          </p:cNvCxnSpPr>
          <p:nvPr/>
        </p:nvCxnSpPr>
        <p:spPr>
          <a:xfrm flipV="1">
            <a:off x="795088" y="6703157"/>
            <a:ext cx="2105303" cy="588269"/>
          </a:xfrm>
          <a:prstGeom prst="bentConnector4">
            <a:avLst>
              <a:gd name="adj1" fmla="val 35998"/>
              <a:gd name="adj2" fmla="val 95682"/>
            </a:avLst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33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77" grpId="0" animBg="1"/>
      <p:bldP spid="95" grpId="0"/>
      <p:bldP spid="96" grpId="0" animBg="1"/>
      <p:bldP spid="97" grpId="0" animBg="1"/>
      <p:bldP spid="33" grpId="0"/>
      <p:bldP spid="100" grpId="0"/>
      <p:bldP spid="101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62" y="-171449"/>
            <a:ext cx="13861676" cy="1188851"/>
          </a:xfrm>
        </p:spPr>
        <p:txBody>
          <a:bodyPr>
            <a:normAutofit/>
          </a:bodyPr>
          <a:lstStyle/>
          <a:p>
            <a:r>
              <a:rPr lang="en-US" sz="4400" dirty="0"/>
              <a:t>Ingress with External DNS and Domain Name based Routing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9943-7C3A-274C-AFC6-2A70BA345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1" y="793378"/>
            <a:ext cx="6618189" cy="67907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B48404-ADEE-8A4F-9E57-7CB18368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351" y="4975413"/>
            <a:ext cx="7497814" cy="26087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44EAAFA-0421-CF46-84C5-BB2C5ED0D2F6}"/>
              </a:ext>
            </a:extLst>
          </p:cNvPr>
          <p:cNvSpPr/>
          <p:nvPr/>
        </p:nvSpPr>
        <p:spPr>
          <a:xfrm>
            <a:off x="384362" y="3267635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331E84-247F-EB48-BE51-6D05BC0207C2}"/>
              </a:ext>
            </a:extLst>
          </p:cNvPr>
          <p:cNvSpPr/>
          <p:nvPr/>
        </p:nvSpPr>
        <p:spPr>
          <a:xfrm>
            <a:off x="482974" y="5425888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D6AEAB-80BC-344A-8DCA-6C0E90F75218}"/>
              </a:ext>
            </a:extLst>
          </p:cNvPr>
          <p:cNvSpPr/>
          <p:nvPr/>
        </p:nvSpPr>
        <p:spPr>
          <a:xfrm>
            <a:off x="7290995" y="5015754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BAE0BA-9A55-D040-8D52-006C6F69849E}"/>
              </a:ext>
            </a:extLst>
          </p:cNvPr>
          <p:cNvSpPr/>
          <p:nvPr/>
        </p:nvSpPr>
        <p:spPr>
          <a:xfrm>
            <a:off x="9765387" y="1199872"/>
            <a:ext cx="2605907" cy="224929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  <a:p>
            <a:pPr algn="ctr"/>
            <a:r>
              <a:rPr lang="en-US" dirty="0"/>
              <a:t>Domain Name</a:t>
            </a:r>
          </a:p>
          <a:p>
            <a:pPr algn="ctr"/>
            <a:r>
              <a:rPr lang="en-US" dirty="0"/>
              <a:t>Based </a:t>
            </a:r>
          </a:p>
          <a:p>
            <a:pPr algn="ctr"/>
            <a:r>
              <a:rPr lang="en-US" dirty="0"/>
              <a:t>Routing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BADFF7-369F-BE46-8EED-7632EB5E5CCE}"/>
              </a:ext>
            </a:extLst>
          </p:cNvPr>
          <p:cNvCxnSpPr>
            <a:stCxn id="19" idx="4"/>
            <a:endCxn id="14" idx="3"/>
          </p:cNvCxnSpPr>
          <p:nvPr/>
        </p:nvCxnSpPr>
        <p:spPr>
          <a:xfrm flipH="1">
            <a:off x="4937760" y="3449170"/>
            <a:ext cx="6130581" cy="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D583AE-62D8-0748-8135-7457070FB904}"/>
              </a:ext>
            </a:extLst>
          </p:cNvPr>
          <p:cNvCxnSpPr>
            <a:stCxn id="19" idx="4"/>
            <a:endCxn id="16" idx="3"/>
          </p:cNvCxnSpPr>
          <p:nvPr/>
        </p:nvCxnSpPr>
        <p:spPr>
          <a:xfrm flipH="1">
            <a:off x="5036372" y="3449170"/>
            <a:ext cx="6031969" cy="21582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BBAF670-BFEF-204B-A564-8F0CB6F97E6A}"/>
              </a:ext>
            </a:extLst>
          </p:cNvPr>
          <p:cNvCxnSpPr>
            <a:stCxn id="19" idx="4"/>
            <a:endCxn id="17" idx="0"/>
          </p:cNvCxnSpPr>
          <p:nvPr/>
        </p:nvCxnSpPr>
        <p:spPr>
          <a:xfrm flipH="1">
            <a:off x="9567694" y="3449170"/>
            <a:ext cx="1500647" cy="15665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5002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 SSL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2060"/>
                </a:solidFill>
              </a:rPr>
              <a:t>Automatically generate and renew </a:t>
            </a:r>
            <a:r>
              <a:rPr lang="en-US" sz="4000" b="1" dirty="0" err="1">
                <a:solidFill>
                  <a:srgbClr val="002060"/>
                </a:solidFill>
              </a:rPr>
              <a:t>ssl</a:t>
            </a:r>
            <a:r>
              <a:rPr lang="en-US" sz="4000" b="1" dirty="0">
                <a:solidFill>
                  <a:srgbClr val="002060"/>
                </a:solidFill>
              </a:rPr>
              <a:t> certificates 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252192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44FAC-E90F-F84E-9F2E-29FBD5DF98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7219" y="37722"/>
            <a:ext cx="2073686" cy="2001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A36969-BACC-C447-9138-8B88623387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2640" y="524951"/>
            <a:ext cx="4559977" cy="10895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98450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2C4FF-CFFE-5942-A83D-6ACEEC6F56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CBD47-7611-3844-A528-B851DE06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cert-manager is a </a:t>
            </a:r>
            <a:r>
              <a:rPr lang="en-US" dirty="0">
                <a:solidFill>
                  <a:srgbClr val="0070C0"/>
                </a:solidFill>
              </a:rPr>
              <a:t>native</a:t>
            </a:r>
            <a:r>
              <a:rPr lang="en-US" dirty="0"/>
              <a:t> Kubernetes certificate management controller. </a:t>
            </a:r>
          </a:p>
          <a:p>
            <a:r>
              <a:rPr lang="en-US" dirty="0"/>
              <a:t>It can help with issuing certificates from a variety of sources, such as </a:t>
            </a:r>
            <a:r>
              <a:rPr lang="en-US" dirty="0">
                <a:solidFill>
                  <a:srgbClr val="0070C0"/>
                </a:solidFill>
              </a:rPr>
              <a:t>Let’s Encrypt, </a:t>
            </a:r>
            <a:r>
              <a:rPr lang="en-US" dirty="0" err="1">
                <a:solidFill>
                  <a:srgbClr val="0070C0"/>
                </a:solidFill>
              </a:rPr>
              <a:t>HashiCorp</a:t>
            </a:r>
            <a:r>
              <a:rPr lang="en-US" dirty="0">
                <a:solidFill>
                  <a:srgbClr val="0070C0"/>
                </a:solidFill>
              </a:rPr>
              <a:t> Vault, Venafi, a simple signing key pair, or self signed</a:t>
            </a:r>
            <a:r>
              <a:rPr lang="en-US" dirty="0"/>
              <a:t>.</a:t>
            </a:r>
          </a:p>
          <a:p>
            <a:r>
              <a:rPr lang="en-IN" dirty="0"/>
              <a:t>It will ensure certificates </a:t>
            </a:r>
            <a:r>
              <a:rPr lang="en-IN" dirty="0">
                <a:solidFill>
                  <a:srgbClr val="0070C0"/>
                </a:solidFill>
              </a:rPr>
              <a:t>are valid and up to date</a:t>
            </a:r>
            <a:r>
              <a:rPr lang="en-IN" dirty="0"/>
              <a:t>, and attempt to </a:t>
            </a:r>
            <a:r>
              <a:rPr lang="en-IN" dirty="0">
                <a:solidFill>
                  <a:srgbClr val="0070C0"/>
                </a:solidFill>
              </a:rPr>
              <a:t>renew certificates </a:t>
            </a:r>
            <a:r>
              <a:rPr lang="en-IN" dirty="0"/>
              <a:t>at a configured time before expiry.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Reference: </a:t>
            </a:r>
            <a:r>
              <a:rPr lang="en-IN" dirty="0"/>
              <a:t>https://cert-</a:t>
            </a:r>
            <a:r>
              <a:rPr lang="en-IN" dirty="0" err="1"/>
              <a:t>manager.io</a:t>
            </a:r>
            <a:r>
              <a:rPr lang="en-IN" dirty="0"/>
              <a:t>/docs/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1AE22-F073-5E49-89D3-11554E19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Cert Manager</a:t>
            </a:r>
          </a:p>
        </p:txBody>
      </p:sp>
    </p:spTree>
    <p:extLst>
      <p:ext uri="{BB962C8B-B14F-4D97-AF65-F5344CB8AC3E}">
        <p14:creationId xmlns:p14="http://schemas.microsoft.com/office/powerpoint/2010/main" val="332573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ABDF0C-3C06-FA43-956D-1C53EA37AE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C4298A-82CA-C841-9168-EB02C6A8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680007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cert-manager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45580-6D66-0A4F-A7C3-A9A312FB0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30250"/>
            <a:ext cx="124968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9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9550" y="2602864"/>
            <a:ext cx="1756734" cy="757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7002173" y="-2141609"/>
            <a:ext cx="47287" cy="10199063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515670" y="3106638"/>
            <a:ext cx="956160" cy="956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9C668E6D-57FD-F94D-8B97-C7587E495B80}"/>
              </a:ext>
            </a:extLst>
          </p:cNvPr>
          <p:cNvCxnSpPr>
            <a:endCxn id="66" idx="2"/>
          </p:cNvCxnSpPr>
          <p:nvPr/>
        </p:nvCxnSpPr>
        <p:spPr>
          <a:xfrm rot="5400000" flipH="1" flipV="1">
            <a:off x="5538059" y="2398790"/>
            <a:ext cx="2223093" cy="1363514"/>
          </a:xfrm>
          <a:prstGeom prst="bentConnector3">
            <a:avLst>
              <a:gd name="adj1" fmla="val 315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1C8B18F-9326-3742-8DE4-B338AEBF7473}"/>
              </a:ext>
            </a:extLst>
          </p:cNvPr>
          <p:cNvSpPr txBox="1"/>
          <p:nvPr/>
        </p:nvSpPr>
        <p:spPr>
          <a:xfrm>
            <a:off x="7853259" y="2630991"/>
            <a:ext cx="2057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5 mins to 1 hour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2F57ABB-855A-3D4C-88CB-49A1A93618E2}"/>
              </a:ext>
            </a:extLst>
          </p:cNvPr>
          <p:cNvSpPr/>
          <p:nvPr/>
        </p:nvSpPr>
        <p:spPr>
          <a:xfrm>
            <a:off x="51374" y="4974149"/>
            <a:ext cx="4312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https://sapp1.kubeoncloud.com/app1/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6251E72-08CD-664E-958E-AF91D16D5C04}"/>
              </a:ext>
            </a:extLst>
          </p:cNvPr>
          <p:cNvSpPr/>
          <p:nvPr/>
        </p:nvSpPr>
        <p:spPr>
          <a:xfrm>
            <a:off x="64969" y="5343628"/>
            <a:ext cx="4312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https://sapp2.kubeoncloud.com/app2/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1068880" y="5793363"/>
            <a:ext cx="916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326436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96" grpId="0" animBg="1"/>
      <p:bldP spid="115" grpId="0" animBg="1"/>
      <p:bldP spid="121" grpId="0"/>
      <p:bldP spid="144" grpId="0"/>
      <p:bldP spid="145" grpId="0"/>
      <p:bldP spid="147" grpId="0"/>
      <p:bldP spid="1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B8B1AC-9CAE-AF49-8E28-D3D39E6E75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15C860-A644-7649-BDDB-818449EF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–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</a:p>
        </p:txBody>
      </p:sp>
      <p:sp>
        <p:nvSpPr>
          <p:cNvPr id="7" name="Google Shape;580;p33">
            <a:extLst>
              <a:ext uri="{FF2B5EF4-FFF2-40B4-BE49-F238E27FC236}">
                <a16:creationId xmlns:a16="http://schemas.microsoft.com/office/drawing/2014/main" id="{56650CF6-B0E3-7E47-8FEB-AFD3DA05DE98}"/>
              </a:ext>
            </a:extLst>
          </p:cNvPr>
          <p:cNvSpPr/>
          <p:nvPr/>
        </p:nvSpPr>
        <p:spPr>
          <a:xfrm>
            <a:off x="225287" y="1731960"/>
            <a:ext cx="14299095" cy="5730246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" name="Google Shape;584;p33">
            <a:extLst>
              <a:ext uri="{FF2B5EF4-FFF2-40B4-BE49-F238E27FC236}">
                <a16:creationId xmlns:a16="http://schemas.microsoft.com/office/drawing/2014/main" id="{A49FCA15-8F9B-F84B-9669-3555083558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2740" y="1205223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85;p33">
            <a:extLst>
              <a:ext uri="{FF2B5EF4-FFF2-40B4-BE49-F238E27FC236}">
                <a16:creationId xmlns:a16="http://schemas.microsoft.com/office/drawing/2014/main" id="{5CE46673-7542-CF46-88A5-369EDF144458}"/>
              </a:ext>
            </a:extLst>
          </p:cNvPr>
          <p:cNvSpPr txBox="1"/>
          <p:nvPr/>
        </p:nvSpPr>
        <p:spPr>
          <a:xfrm>
            <a:off x="1542553" y="1562040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580;p33">
            <a:extLst>
              <a:ext uri="{FF2B5EF4-FFF2-40B4-BE49-F238E27FC236}">
                <a16:creationId xmlns:a16="http://schemas.microsoft.com/office/drawing/2014/main" id="{D4C6C83B-8038-AD49-85FA-782DBE772F00}"/>
              </a:ext>
            </a:extLst>
          </p:cNvPr>
          <p:cNvSpPr/>
          <p:nvPr/>
        </p:nvSpPr>
        <p:spPr>
          <a:xfrm>
            <a:off x="734493" y="2428617"/>
            <a:ext cx="13339316" cy="4767313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5" name="Google Shape;213;p22">
            <a:extLst>
              <a:ext uri="{FF2B5EF4-FFF2-40B4-BE49-F238E27FC236}">
                <a16:creationId xmlns:a16="http://schemas.microsoft.com/office/drawing/2014/main" id="{CC0EC546-DE06-E847-9220-A5ADE207F6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5723" y="2001988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585;p33">
            <a:extLst>
              <a:ext uri="{FF2B5EF4-FFF2-40B4-BE49-F238E27FC236}">
                <a16:creationId xmlns:a16="http://schemas.microsoft.com/office/drawing/2014/main" id="{76B875CE-48D6-754B-AA94-73A0A46F7397}"/>
              </a:ext>
            </a:extLst>
          </p:cNvPr>
          <p:cNvSpPr txBox="1"/>
          <p:nvPr/>
        </p:nvSpPr>
        <p:spPr>
          <a:xfrm>
            <a:off x="10373797" y="227769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1395D9-533B-FD4F-A541-9F2FE878CB66}"/>
              </a:ext>
            </a:extLst>
          </p:cNvPr>
          <p:cNvSpPr/>
          <p:nvPr/>
        </p:nvSpPr>
        <p:spPr>
          <a:xfrm>
            <a:off x="11509144" y="4574766"/>
            <a:ext cx="2160104" cy="7951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Memory: 32GB</a:t>
            </a:r>
          </a:p>
        </p:txBody>
      </p:sp>
      <p:pic>
        <p:nvPicPr>
          <p:cNvPr id="42" name="Google Shape;598;p33">
            <a:extLst>
              <a:ext uri="{FF2B5EF4-FFF2-40B4-BE49-F238E27FC236}">
                <a16:creationId xmlns:a16="http://schemas.microsoft.com/office/drawing/2014/main" id="{2934465E-D577-0544-B5C3-37A6AA0FD8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888" y="298145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638;p35">
            <a:extLst>
              <a:ext uri="{FF2B5EF4-FFF2-40B4-BE49-F238E27FC236}">
                <a16:creationId xmlns:a16="http://schemas.microsoft.com/office/drawing/2014/main" id="{953447B1-43E2-0349-9EE7-B87ABC6A866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8948" y="30092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BA386E6-2B06-3748-8C5C-848875EAAC69}"/>
              </a:ext>
            </a:extLst>
          </p:cNvPr>
          <p:cNvSpPr/>
          <p:nvPr/>
        </p:nvSpPr>
        <p:spPr>
          <a:xfrm>
            <a:off x="11509144" y="3571379"/>
            <a:ext cx="2160104" cy="7951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CPU: 8 </a:t>
            </a:r>
            <a:r>
              <a:rPr lang="en-US" dirty="0" err="1"/>
              <a:t>vcores</a:t>
            </a:r>
            <a:endParaRPr lang="en-US" dirty="0"/>
          </a:p>
          <a:p>
            <a:pPr algn="ctr"/>
            <a:r>
              <a:rPr lang="en-US" dirty="0"/>
              <a:t>(8000m)</a:t>
            </a:r>
          </a:p>
        </p:txBody>
      </p:sp>
      <p:sp>
        <p:nvSpPr>
          <p:cNvPr id="46" name="Google Shape;595;p33">
            <a:extLst>
              <a:ext uri="{FF2B5EF4-FFF2-40B4-BE49-F238E27FC236}">
                <a16:creationId xmlns:a16="http://schemas.microsoft.com/office/drawing/2014/main" id="{6A13BB83-5C18-4045-AA27-25D8006A719C}"/>
              </a:ext>
            </a:extLst>
          </p:cNvPr>
          <p:cNvSpPr/>
          <p:nvPr/>
        </p:nvSpPr>
        <p:spPr>
          <a:xfrm>
            <a:off x="1005840" y="2858957"/>
            <a:ext cx="8939075" cy="4121426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7" name="Google Shape;596;p33">
            <a:extLst>
              <a:ext uri="{FF2B5EF4-FFF2-40B4-BE49-F238E27FC236}">
                <a16:creationId xmlns:a16="http://schemas.microsoft.com/office/drawing/2014/main" id="{40BC4B99-A328-6740-A0C4-9E8F3D835432}"/>
              </a:ext>
            </a:extLst>
          </p:cNvPr>
          <p:cNvSpPr txBox="1"/>
          <p:nvPr/>
        </p:nvSpPr>
        <p:spPr>
          <a:xfrm>
            <a:off x="2355798" y="2671766"/>
            <a:ext cx="2384668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" name="Google Shape;612;p33">
            <a:extLst>
              <a:ext uri="{FF2B5EF4-FFF2-40B4-BE49-F238E27FC236}">
                <a16:creationId xmlns:a16="http://schemas.microsoft.com/office/drawing/2014/main" id="{C48D6529-B123-744E-9A29-E83701EFB0F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8702" y="2394074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95;p33">
            <a:extLst>
              <a:ext uri="{FF2B5EF4-FFF2-40B4-BE49-F238E27FC236}">
                <a16:creationId xmlns:a16="http://schemas.microsoft.com/office/drawing/2014/main" id="{88ABF880-5F5C-204C-8D65-52E2039E832A}"/>
              </a:ext>
            </a:extLst>
          </p:cNvPr>
          <p:cNvSpPr/>
          <p:nvPr/>
        </p:nvSpPr>
        <p:spPr>
          <a:xfrm>
            <a:off x="1385100" y="4044997"/>
            <a:ext cx="8222726" cy="2823704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6" name="Google Shape;595;p33">
            <a:extLst>
              <a:ext uri="{FF2B5EF4-FFF2-40B4-BE49-F238E27FC236}">
                <a16:creationId xmlns:a16="http://schemas.microsoft.com/office/drawing/2014/main" id="{1B6AF3EE-C3D9-3246-BEE5-A86E6BB42816}"/>
              </a:ext>
            </a:extLst>
          </p:cNvPr>
          <p:cNvSpPr/>
          <p:nvPr/>
        </p:nvSpPr>
        <p:spPr>
          <a:xfrm>
            <a:off x="1537501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27141-4BE2-004A-BFA5-D0FA418B1C00}"/>
              </a:ext>
            </a:extLst>
          </p:cNvPr>
          <p:cNvSpPr txBox="1"/>
          <p:nvPr/>
        </p:nvSpPr>
        <p:spPr>
          <a:xfrm>
            <a:off x="2330105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Container-1</a:t>
            </a:r>
          </a:p>
        </p:txBody>
      </p:sp>
      <p:sp>
        <p:nvSpPr>
          <p:cNvPr id="62" name="Google Shape;595;p33">
            <a:extLst>
              <a:ext uri="{FF2B5EF4-FFF2-40B4-BE49-F238E27FC236}">
                <a16:creationId xmlns:a16="http://schemas.microsoft.com/office/drawing/2014/main" id="{185B38A5-4A3F-0A41-AF77-1D86A62E081C}"/>
              </a:ext>
            </a:extLst>
          </p:cNvPr>
          <p:cNvSpPr/>
          <p:nvPr/>
        </p:nvSpPr>
        <p:spPr>
          <a:xfrm>
            <a:off x="5209108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519C51-B6EA-9344-9CB4-D21CD591F96F}"/>
              </a:ext>
            </a:extLst>
          </p:cNvPr>
          <p:cNvSpPr txBox="1"/>
          <p:nvPr/>
        </p:nvSpPr>
        <p:spPr>
          <a:xfrm>
            <a:off x="6001712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Container-2</a:t>
            </a:r>
          </a:p>
        </p:txBody>
      </p:sp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5CBA4556-264B-B94C-94A3-A2129C9BA0A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41061" y="35827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595;p33">
            <a:extLst>
              <a:ext uri="{FF2B5EF4-FFF2-40B4-BE49-F238E27FC236}">
                <a16:creationId xmlns:a16="http://schemas.microsoft.com/office/drawing/2014/main" id="{023F894B-85A3-374D-822C-486D3327ABEB}"/>
              </a:ext>
            </a:extLst>
          </p:cNvPr>
          <p:cNvSpPr/>
          <p:nvPr/>
        </p:nvSpPr>
        <p:spPr>
          <a:xfrm>
            <a:off x="1689901" y="4945070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6E0F00-B70B-8542-BBCF-636CCCBA4C16}"/>
              </a:ext>
            </a:extLst>
          </p:cNvPr>
          <p:cNvSpPr/>
          <p:nvPr/>
        </p:nvSpPr>
        <p:spPr>
          <a:xfrm>
            <a:off x="1779162" y="5127378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7AA5EE-CFEC-4B45-918C-449DD3770F05}"/>
              </a:ext>
            </a:extLst>
          </p:cNvPr>
          <p:cNvSpPr/>
          <p:nvPr/>
        </p:nvSpPr>
        <p:spPr>
          <a:xfrm>
            <a:off x="1779162" y="5592766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C8DF37-5773-6643-A99E-912431B98D36}"/>
              </a:ext>
            </a:extLst>
          </p:cNvPr>
          <p:cNvSpPr txBox="1"/>
          <p:nvPr/>
        </p:nvSpPr>
        <p:spPr>
          <a:xfrm>
            <a:off x="1911176" y="6136472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0" name="Google Shape;595;p33">
            <a:extLst>
              <a:ext uri="{FF2B5EF4-FFF2-40B4-BE49-F238E27FC236}">
                <a16:creationId xmlns:a16="http://schemas.microsoft.com/office/drawing/2014/main" id="{97C75EB0-03BB-6549-A461-617314242A89}"/>
              </a:ext>
            </a:extLst>
          </p:cNvPr>
          <p:cNvSpPr/>
          <p:nvPr/>
        </p:nvSpPr>
        <p:spPr>
          <a:xfrm>
            <a:off x="3325863" y="4953079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B4D91C-57DA-F641-BCC0-2F6C58D202EA}"/>
              </a:ext>
            </a:extLst>
          </p:cNvPr>
          <p:cNvSpPr/>
          <p:nvPr/>
        </p:nvSpPr>
        <p:spPr>
          <a:xfrm>
            <a:off x="3415124" y="5135387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EBB8F0-3752-4D4A-BCA6-C38A772829E3}"/>
              </a:ext>
            </a:extLst>
          </p:cNvPr>
          <p:cNvSpPr/>
          <p:nvPr/>
        </p:nvSpPr>
        <p:spPr>
          <a:xfrm>
            <a:off x="3415124" y="5600775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9053689-4D47-D547-87B1-C7F3882DB645}"/>
              </a:ext>
            </a:extLst>
          </p:cNvPr>
          <p:cNvSpPr txBox="1"/>
          <p:nvPr/>
        </p:nvSpPr>
        <p:spPr>
          <a:xfrm>
            <a:off x="3678257" y="6159086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  <p:sp>
        <p:nvSpPr>
          <p:cNvPr id="74" name="Google Shape;595;p33">
            <a:extLst>
              <a:ext uri="{FF2B5EF4-FFF2-40B4-BE49-F238E27FC236}">
                <a16:creationId xmlns:a16="http://schemas.microsoft.com/office/drawing/2014/main" id="{794336F2-F818-B94F-93DA-0CECB6CF02AC}"/>
              </a:ext>
            </a:extLst>
          </p:cNvPr>
          <p:cNvSpPr/>
          <p:nvPr/>
        </p:nvSpPr>
        <p:spPr>
          <a:xfrm>
            <a:off x="5354072" y="4951866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55175CA-2214-8F47-B376-9FBE6985231E}"/>
              </a:ext>
            </a:extLst>
          </p:cNvPr>
          <p:cNvSpPr/>
          <p:nvPr/>
        </p:nvSpPr>
        <p:spPr>
          <a:xfrm>
            <a:off x="5443333" y="5134174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15484ED-9A38-D742-A07F-A3DE620F8652}"/>
              </a:ext>
            </a:extLst>
          </p:cNvPr>
          <p:cNvSpPr/>
          <p:nvPr/>
        </p:nvSpPr>
        <p:spPr>
          <a:xfrm>
            <a:off x="5443333" y="5599562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971749-E493-4B45-894B-02CEC7F11AF1}"/>
              </a:ext>
            </a:extLst>
          </p:cNvPr>
          <p:cNvSpPr txBox="1"/>
          <p:nvPr/>
        </p:nvSpPr>
        <p:spPr>
          <a:xfrm>
            <a:off x="5575347" y="6143268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8" name="Google Shape;595;p33">
            <a:extLst>
              <a:ext uri="{FF2B5EF4-FFF2-40B4-BE49-F238E27FC236}">
                <a16:creationId xmlns:a16="http://schemas.microsoft.com/office/drawing/2014/main" id="{D2980041-5437-864F-BEA9-296626FE5D8A}"/>
              </a:ext>
            </a:extLst>
          </p:cNvPr>
          <p:cNvSpPr/>
          <p:nvPr/>
        </p:nvSpPr>
        <p:spPr>
          <a:xfrm>
            <a:off x="6990034" y="4959875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43EFCB-5714-EF4C-9303-846937649F53}"/>
              </a:ext>
            </a:extLst>
          </p:cNvPr>
          <p:cNvSpPr/>
          <p:nvPr/>
        </p:nvSpPr>
        <p:spPr>
          <a:xfrm>
            <a:off x="7079295" y="5142183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F377A8-3744-4C43-8B48-E0D7EDFFFECB}"/>
              </a:ext>
            </a:extLst>
          </p:cNvPr>
          <p:cNvSpPr/>
          <p:nvPr/>
        </p:nvSpPr>
        <p:spPr>
          <a:xfrm>
            <a:off x="7079295" y="5607571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E456E4-CB66-2749-B636-A47D0B2803CE}"/>
              </a:ext>
            </a:extLst>
          </p:cNvPr>
          <p:cNvSpPr txBox="1"/>
          <p:nvPr/>
        </p:nvSpPr>
        <p:spPr>
          <a:xfrm>
            <a:off x="7342428" y="616588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</p:spTree>
    <p:extLst>
      <p:ext uri="{BB962C8B-B14F-4D97-AF65-F5344CB8AC3E}">
        <p14:creationId xmlns:p14="http://schemas.microsoft.com/office/powerpoint/2010/main" val="38290729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62" y="-171449"/>
            <a:ext cx="13861676" cy="1188851"/>
          </a:xfrm>
        </p:spPr>
        <p:txBody>
          <a:bodyPr>
            <a:normAutofit/>
          </a:bodyPr>
          <a:lstStyle/>
          <a:p>
            <a:r>
              <a:rPr lang="en-US" sz="4400" dirty="0"/>
              <a:t>Ingress with External DNS, DNR and SSL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6B301-E546-E84D-B833-049667823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0" y="1017402"/>
            <a:ext cx="6958029" cy="5245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567390-AD75-754E-835F-B20A00D6D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017402"/>
            <a:ext cx="7123206" cy="4875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4151C3-1D36-9542-86BF-CD2E728EB93C}"/>
              </a:ext>
            </a:extLst>
          </p:cNvPr>
          <p:cNvSpPr/>
          <p:nvPr/>
        </p:nvSpPr>
        <p:spPr>
          <a:xfrm>
            <a:off x="7557544" y="3294528"/>
            <a:ext cx="6319821" cy="2474259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010B34-1742-9A4D-AC6F-0F3DE8D4699A}"/>
              </a:ext>
            </a:extLst>
          </p:cNvPr>
          <p:cNvSpPr/>
          <p:nvPr/>
        </p:nvSpPr>
        <p:spPr>
          <a:xfrm>
            <a:off x="10876803" y="6563775"/>
            <a:ext cx="3307977" cy="10354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SSL Settings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890524-E0D9-9D4B-A4A2-EA7CB7019B69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12250271" y="5768787"/>
            <a:ext cx="280521" cy="794988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95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581" y="235559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Requests &amp; Limits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80828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9EA336-40E5-2141-A0F2-43C14FACD5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497A-4FF1-F041-BFC1-B551ED052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can specify how much each container in a pod needs the resources like </a:t>
            </a:r>
            <a:r>
              <a:rPr lang="en-US" dirty="0">
                <a:solidFill>
                  <a:srgbClr val="0070C0"/>
                </a:solidFill>
              </a:rPr>
              <a:t>CPU &amp; Memory</a:t>
            </a:r>
            <a:r>
              <a:rPr lang="en-US" dirty="0"/>
              <a:t>. </a:t>
            </a:r>
          </a:p>
          <a:p>
            <a:r>
              <a:rPr lang="en-US" dirty="0"/>
              <a:t>When we provide this information in our </a:t>
            </a:r>
            <a:r>
              <a:rPr lang="en-US" dirty="0">
                <a:solidFill>
                  <a:srgbClr val="0070C0"/>
                </a:solidFill>
              </a:rPr>
              <a:t>pod definition for a specific container</a:t>
            </a:r>
            <a:r>
              <a:rPr lang="en-US" dirty="0"/>
              <a:t>, the scheduler uses this information to decide </a:t>
            </a:r>
            <a:r>
              <a:rPr lang="en-US" dirty="0">
                <a:solidFill>
                  <a:srgbClr val="0070C0"/>
                </a:solidFill>
              </a:rPr>
              <a:t>which node to place the Pod</a:t>
            </a:r>
            <a:r>
              <a:rPr lang="en-US" dirty="0"/>
              <a:t> on based on availability of k8s worker Node CPU and Memory Resources. </a:t>
            </a:r>
          </a:p>
          <a:p>
            <a:r>
              <a:rPr lang="en-US" dirty="0"/>
              <a:t>When you specify a resource </a:t>
            </a:r>
            <a:r>
              <a:rPr lang="en-US" dirty="0">
                <a:solidFill>
                  <a:srgbClr val="FF0000"/>
                </a:solidFill>
              </a:rPr>
              <a:t>limit</a:t>
            </a:r>
            <a:r>
              <a:rPr lang="en-US" dirty="0"/>
              <a:t> for a Container, </a:t>
            </a:r>
            <a:r>
              <a:rPr lang="en-US" dirty="0">
                <a:solidFill>
                  <a:srgbClr val="0070C0"/>
                </a:solidFill>
              </a:rPr>
              <a:t>the </a:t>
            </a:r>
            <a:r>
              <a:rPr lang="en-US" dirty="0" err="1">
                <a:solidFill>
                  <a:srgbClr val="0070C0"/>
                </a:solidFill>
              </a:rPr>
              <a:t>kubelet</a:t>
            </a:r>
            <a:r>
              <a:rPr lang="en-US" dirty="0">
                <a:solidFill>
                  <a:srgbClr val="0070C0"/>
                </a:solidFill>
              </a:rPr>
              <a:t> enforces those `limits</a:t>
            </a:r>
            <a:r>
              <a:rPr lang="en-US" dirty="0"/>
              <a:t>` so that the running container is not allowed to use more of that resource than the </a:t>
            </a:r>
            <a:r>
              <a:rPr lang="en-US" dirty="0">
                <a:solidFill>
                  <a:srgbClr val="FF0000"/>
                </a:solidFill>
              </a:rPr>
              <a:t>limit</a:t>
            </a:r>
            <a:r>
              <a:rPr lang="en-US" dirty="0"/>
              <a:t> you set. 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70C0"/>
                </a:solidFill>
              </a:rPr>
              <a:t>kubelet</a:t>
            </a:r>
            <a:r>
              <a:rPr lang="en-US" dirty="0">
                <a:solidFill>
                  <a:srgbClr val="0070C0"/>
                </a:solidFill>
              </a:rPr>
              <a:t> also reserves </a:t>
            </a:r>
            <a:r>
              <a:rPr lang="en-US" dirty="0"/>
              <a:t>at least the </a:t>
            </a:r>
            <a:r>
              <a:rPr lang="en-US" dirty="0">
                <a:solidFill>
                  <a:srgbClr val="00B050"/>
                </a:solidFill>
              </a:rPr>
              <a:t>request</a:t>
            </a:r>
            <a:r>
              <a:rPr lang="en-US" dirty="0"/>
              <a:t> amount of that system resource specifically for that container to use.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AB1B8B-DD76-D746-AA21-730E44A0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Resources Requests &amp; Limits</a:t>
            </a:r>
          </a:p>
        </p:txBody>
      </p:sp>
    </p:spTree>
    <p:extLst>
      <p:ext uri="{BB962C8B-B14F-4D97-AF65-F5344CB8AC3E}">
        <p14:creationId xmlns:p14="http://schemas.microsoft.com/office/powerpoint/2010/main" val="19494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B8B1AC-9CAE-AF49-8E28-D3D39E6E75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15C860-A644-7649-BDDB-818449EF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–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</a:p>
        </p:txBody>
      </p:sp>
      <p:sp>
        <p:nvSpPr>
          <p:cNvPr id="7" name="Google Shape;580;p33">
            <a:extLst>
              <a:ext uri="{FF2B5EF4-FFF2-40B4-BE49-F238E27FC236}">
                <a16:creationId xmlns:a16="http://schemas.microsoft.com/office/drawing/2014/main" id="{56650CF6-B0E3-7E47-8FEB-AFD3DA05DE98}"/>
              </a:ext>
            </a:extLst>
          </p:cNvPr>
          <p:cNvSpPr/>
          <p:nvPr/>
        </p:nvSpPr>
        <p:spPr>
          <a:xfrm>
            <a:off x="225287" y="1731960"/>
            <a:ext cx="14299095" cy="5730246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" name="Google Shape;584;p33">
            <a:extLst>
              <a:ext uri="{FF2B5EF4-FFF2-40B4-BE49-F238E27FC236}">
                <a16:creationId xmlns:a16="http://schemas.microsoft.com/office/drawing/2014/main" id="{A49FCA15-8F9B-F84B-9669-3555083558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2740" y="1205223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85;p33">
            <a:extLst>
              <a:ext uri="{FF2B5EF4-FFF2-40B4-BE49-F238E27FC236}">
                <a16:creationId xmlns:a16="http://schemas.microsoft.com/office/drawing/2014/main" id="{5CE46673-7542-CF46-88A5-369EDF144458}"/>
              </a:ext>
            </a:extLst>
          </p:cNvPr>
          <p:cNvSpPr txBox="1"/>
          <p:nvPr/>
        </p:nvSpPr>
        <p:spPr>
          <a:xfrm>
            <a:off x="1542553" y="1562040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580;p33">
            <a:extLst>
              <a:ext uri="{FF2B5EF4-FFF2-40B4-BE49-F238E27FC236}">
                <a16:creationId xmlns:a16="http://schemas.microsoft.com/office/drawing/2014/main" id="{D4C6C83B-8038-AD49-85FA-782DBE772F00}"/>
              </a:ext>
            </a:extLst>
          </p:cNvPr>
          <p:cNvSpPr/>
          <p:nvPr/>
        </p:nvSpPr>
        <p:spPr>
          <a:xfrm>
            <a:off x="734493" y="2428617"/>
            <a:ext cx="13339316" cy="4767313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5" name="Google Shape;213;p22">
            <a:extLst>
              <a:ext uri="{FF2B5EF4-FFF2-40B4-BE49-F238E27FC236}">
                <a16:creationId xmlns:a16="http://schemas.microsoft.com/office/drawing/2014/main" id="{CC0EC546-DE06-E847-9220-A5ADE207F6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5723" y="2001988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585;p33">
            <a:extLst>
              <a:ext uri="{FF2B5EF4-FFF2-40B4-BE49-F238E27FC236}">
                <a16:creationId xmlns:a16="http://schemas.microsoft.com/office/drawing/2014/main" id="{76B875CE-48D6-754B-AA94-73A0A46F7397}"/>
              </a:ext>
            </a:extLst>
          </p:cNvPr>
          <p:cNvSpPr txBox="1"/>
          <p:nvPr/>
        </p:nvSpPr>
        <p:spPr>
          <a:xfrm>
            <a:off x="10373797" y="227769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1395D9-533B-FD4F-A541-9F2FE878CB66}"/>
              </a:ext>
            </a:extLst>
          </p:cNvPr>
          <p:cNvSpPr/>
          <p:nvPr/>
        </p:nvSpPr>
        <p:spPr>
          <a:xfrm>
            <a:off x="11509144" y="4574766"/>
            <a:ext cx="2160104" cy="7951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Memory: 32GB</a:t>
            </a:r>
          </a:p>
        </p:txBody>
      </p:sp>
      <p:pic>
        <p:nvPicPr>
          <p:cNvPr id="42" name="Google Shape;598;p33">
            <a:extLst>
              <a:ext uri="{FF2B5EF4-FFF2-40B4-BE49-F238E27FC236}">
                <a16:creationId xmlns:a16="http://schemas.microsoft.com/office/drawing/2014/main" id="{2934465E-D577-0544-B5C3-37A6AA0FD8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888" y="298145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638;p35">
            <a:extLst>
              <a:ext uri="{FF2B5EF4-FFF2-40B4-BE49-F238E27FC236}">
                <a16:creationId xmlns:a16="http://schemas.microsoft.com/office/drawing/2014/main" id="{953447B1-43E2-0349-9EE7-B87ABC6A866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8948" y="30092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BA386E6-2B06-3748-8C5C-848875EAAC69}"/>
              </a:ext>
            </a:extLst>
          </p:cNvPr>
          <p:cNvSpPr/>
          <p:nvPr/>
        </p:nvSpPr>
        <p:spPr>
          <a:xfrm>
            <a:off x="11509144" y="3571379"/>
            <a:ext cx="2160104" cy="7951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CPU: 8 </a:t>
            </a:r>
            <a:r>
              <a:rPr lang="en-US" dirty="0" err="1"/>
              <a:t>vcores</a:t>
            </a:r>
            <a:endParaRPr lang="en-US" dirty="0"/>
          </a:p>
          <a:p>
            <a:pPr algn="ctr"/>
            <a:r>
              <a:rPr lang="en-US" dirty="0"/>
              <a:t>(8000m)</a:t>
            </a:r>
          </a:p>
        </p:txBody>
      </p:sp>
      <p:sp>
        <p:nvSpPr>
          <p:cNvPr id="46" name="Google Shape;595;p33">
            <a:extLst>
              <a:ext uri="{FF2B5EF4-FFF2-40B4-BE49-F238E27FC236}">
                <a16:creationId xmlns:a16="http://schemas.microsoft.com/office/drawing/2014/main" id="{6A13BB83-5C18-4045-AA27-25D8006A719C}"/>
              </a:ext>
            </a:extLst>
          </p:cNvPr>
          <p:cNvSpPr/>
          <p:nvPr/>
        </p:nvSpPr>
        <p:spPr>
          <a:xfrm>
            <a:off x="1005840" y="2858957"/>
            <a:ext cx="8939075" cy="4121426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7" name="Google Shape;596;p33">
            <a:extLst>
              <a:ext uri="{FF2B5EF4-FFF2-40B4-BE49-F238E27FC236}">
                <a16:creationId xmlns:a16="http://schemas.microsoft.com/office/drawing/2014/main" id="{40BC4B99-A328-6740-A0C4-9E8F3D835432}"/>
              </a:ext>
            </a:extLst>
          </p:cNvPr>
          <p:cNvSpPr txBox="1"/>
          <p:nvPr/>
        </p:nvSpPr>
        <p:spPr>
          <a:xfrm>
            <a:off x="2355798" y="2671766"/>
            <a:ext cx="2384668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" name="Google Shape;612;p33">
            <a:extLst>
              <a:ext uri="{FF2B5EF4-FFF2-40B4-BE49-F238E27FC236}">
                <a16:creationId xmlns:a16="http://schemas.microsoft.com/office/drawing/2014/main" id="{C48D6529-B123-744E-9A29-E83701EFB0F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8702" y="2394074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95;p33">
            <a:extLst>
              <a:ext uri="{FF2B5EF4-FFF2-40B4-BE49-F238E27FC236}">
                <a16:creationId xmlns:a16="http://schemas.microsoft.com/office/drawing/2014/main" id="{88ABF880-5F5C-204C-8D65-52E2039E832A}"/>
              </a:ext>
            </a:extLst>
          </p:cNvPr>
          <p:cNvSpPr/>
          <p:nvPr/>
        </p:nvSpPr>
        <p:spPr>
          <a:xfrm>
            <a:off x="1385100" y="4044997"/>
            <a:ext cx="8222726" cy="2823704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6" name="Google Shape;595;p33">
            <a:extLst>
              <a:ext uri="{FF2B5EF4-FFF2-40B4-BE49-F238E27FC236}">
                <a16:creationId xmlns:a16="http://schemas.microsoft.com/office/drawing/2014/main" id="{1B6AF3EE-C3D9-3246-BEE5-A86E6BB42816}"/>
              </a:ext>
            </a:extLst>
          </p:cNvPr>
          <p:cNvSpPr/>
          <p:nvPr/>
        </p:nvSpPr>
        <p:spPr>
          <a:xfrm>
            <a:off x="1537501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27141-4BE2-004A-BFA5-D0FA418B1C00}"/>
              </a:ext>
            </a:extLst>
          </p:cNvPr>
          <p:cNvSpPr txBox="1"/>
          <p:nvPr/>
        </p:nvSpPr>
        <p:spPr>
          <a:xfrm>
            <a:off x="2330105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Container-1</a:t>
            </a:r>
          </a:p>
        </p:txBody>
      </p:sp>
      <p:sp>
        <p:nvSpPr>
          <p:cNvPr id="62" name="Google Shape;595;p33">
            <a:extLst>
              <a:ext uri="{FF2B5EF4-FFF2-40B4-BE49-F238E27FC236}">
                <a16:creationId xmlns:a16="http://schemas.microsoft.com/office/drawing/2014/main" id="{185B38A5-4A3F-0A41-AF77-1D86A62E081C}"/>
              </a:ext>
            </a:extLst>
          </p:cNvPr>
          <p:cNvSpPr/>
          <p:nvPr/>
        </p:nvSpPr>
        <p:spPr>
          <a:xfrm>
            <a:off x="5209108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519C51-B6EA-9344-9CB4-D21CD591F96F}"/>
              </a:ext>
            </a:extLst>
          </p:cNvPr>
          <p:cNvSpPr txBox="1"/>
          <p:nvPr/>
        </p:nvSpPr>
        <p:spPr>
          <a:xfrm>
            <a:off x="6001712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Container-2</a:t>
            </a:r>
          </a:p>
        </p:txBody>
      </p:sp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5CBA4556-264B-B94C-94A3-A2129C9BA0A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41061" y="35827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595;p33">
            <a:extLst>
              <a:ext uri="{FF2B5EF4-FFF2-40B4-BE49-F238E27FC236}">
                <a16:creationId xmlns:a16="http://schemas.microsoft.com/office/drawing/2014/main" id="{023F894B-85A3-374D-822C-486D3327ABEB}"/>
              </a:ext>
            </a:extLst>
          </p:cNvPr>
          <p:cNvSpPr/>
          <p:nvPr/>
        </p:nvSpPr>
        <p:spPr>
          <a:xfrm>
            <a:off x="1689901" y="4945070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6E0F00-B70B-8542-BBCF-636CCCBA4C16}"/>
              </a:ext>
            </a:extLst>
          </p:cNvPr>
          <p:cNvSpPr/>
          <p:nvPr/>
        </p:nvSpPr>
        <p:spPr>
          <a:xfrm>
            <a:off x="1779162" y="5127378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7AA5EE-CFEC-4B45-918C-449DD3770F05}"/>
              </a:ext>
            </a:extLst>
          </p:cNvPr>
          <p:cNvSpPr/>
          <p:nvPr/>
        </p:nvSpPr>
        <p:spPr>
          <a:xfrm>
            <a:off x="1779162" y="5592766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C8DF37-5773-6643-A99E-912431B98D36}"/>
              </a:ext>
            </a:extLst>
          </p:cNvPr>
          <p:cNvSpPr txBox="1"/>
          <p:nvPr/>
        </p:nvSpPr>
        <p:spPr>
          <a:xfrm>
            <a:off x="1911176" y="6136472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0" name="Google Shape;595;p33">
            <a:extLst>
              <a:ext uri="{FF2B5EF4-FFF2-40B4-BE49-F238E27FC236}">
                <a16:creationId xmlns:a16="http://schemas.microsoft.com/office/drawing/2014/main" id="{97C75EB0-03BB-6549-A461-617314242A89}"/>
              </a:ext>
            </a:extLst>
          </p:cNvPr>
          <p:cNvSpPr/>
          <p:nvPr/>
        </p:nvSpPr>
        <p:spPr>
          <a:xfrm>
            <a:off x="3325863" y="4953079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B4D91C-57DA-F641-BCC0-2F6C58D202EA}"/>
              </a:ext>
            </a:extLst>
          </p:cNvPr>
          <p:cNvSpPr/>
          <p:nvPr/>
        </p:nvSpPr>
        <p:spPr>
          <a:xfrm>
            <a:off x="3415124" y="5135387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EBB8F0-3752-4D4A-BCA6-C38A772829E3}"/>
              </a:ext>
            </a:extLst>
          </p:cNvPr>
          <p:cNvSpPr/>
          <p:nvPr/>
        </p:nvSpPr>
        <p:spPr>
          <a:xfrm>
            <a:off x="3415124" y="5600775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9053689-4D47-D547-87B1-C7F3882DB645}"/>
              </a:ext>
            </a:extLst>
          </p:cNvPr>
          <p:cNvSpPr txBox="1"/>
          <p:nvPr/>
        </p:nvSpPr>
        <p:spPr>
          <a:xfrm>
            <a:off x="3678257" y="6159086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  <p:sp>
        <p:nvSpPr>
          <p:cNvPr id="74" name="Google Shape;595;p33">
            <a:extLst>
              <a:ext uri="{FF2B5EF4-FFF2-40B4-BE49-F238E27FC236}">
                <a16:creationId xmlns:a16="http://schemas.microsoft.com/office/drawing/2014/main" id="{794336F2-F818-B94F-93DA-0CECB6CF02AC}"/>
              </a:ext>
            </a:extLst>
          </p:cNvPr>
          <p:cNvSpPr/>
          <p:nvPr/>
        </p:nvSpPr>
        <p:spPr>
          <a:xfrm>
            <a:off x="5354072" y="4951866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55175CA-2214-8F47-B376-9FBE6985231E}"/>
              </a:ext>
            </a:extLst>
          </p:cNvPr>
          <p:cNvSpPr/>
          <p:nvPr/>
        </p:nvSpPr>
        <p:spPr>
          <a:xfrm>
            <a:off x="5443333" y="5134174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15484ED-9A38-D742-A07F-A3DE620F8652}"/>
              </a:ext>
            </a:extLst>
          </p:cNvPr>
          <p:cNvSpPr/>
          <p:nvPr/>
        </p:nvSpPr>
        <p:spPr>
          <a:xfrm>
            <a:off x="5443333" y="5599562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971749-E493-4B45-894B-02CEC7F11AF1}"/>
              </a:ext>
            </a:extLst>
          </p:cNvPr>
          <p:cNvSpPr txBox="1"/>
          <p:nvPr/>
        </p:nvSpPr>
        <p:spPr>
          <a:xfrm>
            <a:off x="5575347" y="6143268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8" name="Google Shape;595;p33">
            <a:extLst>
              <a:ext uri="{FF2B5EF4-FFF2-40B4-BE49-F238E27FC236}">
                <a16:creationId xmlns:a16="http://schemas.microsoft.com/office/drawing/2014/main" id="{D2980041-5437-864F-BEA9-296626FE5D8A}"/>
              </a:ext>
            </a:extLst>
          </p:cNvPr>
          <p:cNvSpPr/>
          <p:nvPr/>
        </p:nvSpPr>
        <p:spPr>
          <a:xfrm>
            <a:off x="6990034" y="4959875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43EFCB-5714-EF4C-9303-846937649F53}"/>
              </a:ext>
            </a:extLst>
          </p:cNvPr>
          <p:cNvSpPr/>
          <p:nvPr/>
        </p:nvSpPr>
        <p:spPr>
          <a:xfrm>
            <a:off x="7079295" y="5142183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F377A8-3744-4C43-8B48-E0D7EDFFFECB}"/>
              </a:ext>
            </a:extLst>
          </p:cNvPr>
          <p:cNvSpPr/>
          <p:nvPr/>
        </p:nvSpPr>
        <p:spPr>
          <a:xfrm>
            <a:off x="7079295" y="5607571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E456E4-CB66-2749-B636-A47D0B2803CE}"/>
              </a:ext>
            </a:extLst>
          </p:cNvPr>
          <p:cNvSpPr txBox="1"/>
          <p:nvPr/>
        </p:nvSpPr>
        <p:spPr>
          <a:xfrm>
            <a:off x="7342428" y="616588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</p:spTree>
    <p:extLst>
      <p:ext uri="{BB962C8B-B14F-4D97-AF65-F5344CB8AC3E}">
        <p14:creationId xmlns:p14="http://schemas.microsoft.com/office/powerpoint/2010/main" val="279066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4" grpId="0" animBg="1"/>
      <p:bldP spid="36" grpId="0" animBg="1"/>
      <p:bldP spid="38" grpId="0" animBg="1"/>
      <p:bldP spid="45" grpId="0" animBg="1"/>
      <p:bldP spid="46" grpId="0" animBg="1"/>
      <p:bldP spid="47" grpId="0" animBg="1"/>
      <p:bldP spid="50" grpId="0" animBg="1"/>
      <p:bldP spid="56" grpId="0" animBg="1"/>
      <p:bldP spid="57" grpId="0"/>
      <p:bldP spid="62" grpId="0" animBg="1"/>
      <p:bldP spid="63" grpId="0"/>
      <p:bldP spid="65" grpId="0" animBg="1"/>
      <p:bldP spid="67" grpId="0" animBg="1"/>
      <p:bldP spid="68" grpId="0" animBg="1"/>
      <p:bldP spid="69" grpId="0"/>
      <p:bldP spid="70" grpId="0" animBg="1"/>
      <p:bldP spid="71" grpId="0" animBg="1"/>
      <p:bldP spid="72" grpId="0" animBg="1"/>
      <p:bldP spid="73" grpId="0"/>
      <p:bldP spid="74" grpId="0" animBg="1"/>
      <p:bldP spid="75" grpId="0" animBg="1"/>
      <p:bldP spid="76" grpId="0" animBg="1"/>
      <p:bldP spid="77" grpId="0"/>
      <p:bldP spid="78" grpId="0" animBg="1"/>
      <p:bldP spid="79" grpId="0" animBg="1"/>
      <p:bldP spid="80" grpId="0" animBg="1"/>
      <p:bldP spid="81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4ED963-61EC-DF45-B883-935CE9CA03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D4AC14-74B4-5744-9B0F-B5AADBD2A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62" y="84511"/>
            <a:ext cx="577965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1E658-31F3-2344-A800-83726588D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861" y="119032"/>
            <a:ext cx="5923723" cy="74127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140E9D-1335-C144-B1A1-835FC237C138}"/>
              </a:ext>
            </a:extLst>
          </p:cNvPr>
          <p:cNvSpPr/>
          <p:nvPr/>
        </p:nvSpPr>
        <p:spPr>
          <a:xfrm>
            <a:off x="8468139" y="5406887"/>
            <a:ext cx="3816626" cy="2001079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1A02CDD-4FAB-AD49-9F00-0C9579C22134}"/>
              </a:ext>
            </a:extLst>
          </p:cNvPr>
          <p:cNvSpPr/>
          <p:nvPr/>
        </p:nvSpPr>
        <p:spPr>
          <a:xfrm>
            <a:off x="636104" y="4982817"/>
            <a:ext cx="4810539" cy="1424609"/>
          </a:xfrm>
          <a:prstGeom prst="wedgeRectCallout">
            <a:avLst>
              <a:gd name="adj1" fmla="val 110296"/>
              <a:gd name="adj2" fmla="val 5031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have defined  Requests &amp; Limits for a specific container in a Deployment Manifest.</a:t>
            </a:r>
          </a:p>
        </p:txBody>
      </p:sp>
    </p:spTree>
    <p:extLst>
      <p:ext uri="{BB962C8B-B14F-4D97-AF65-F5344CB8AC3E}">
        <p14:creationId xmlns:p14="http://schemas.microsoft.com/office/powerpoint/2010/main" val="28857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6" y="302524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Namespaces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00252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8F7772-A470-8D4C-9FE8-615FA4391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68408-C96E-414B-A306-7D2826DA2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01" y="1461658"/>
            <a:ext cx="7603904" cy="5590922"/>
          </a:xfrm>
        </p:spPr>
        <p:txBody>
          <a:bodyPr>
            <a:normAutofit fontScale="92500"/>
          </a:bodyPr>
          <a:lstStyle/>
          <a:p>
            <a:r>
              <a:rPr lang="en-US" dirty="0"/>
              <a:t>Namespaces are also called </a:t>
            </a:r>
            <a:r>
              <a:rPr lang="en-US" dirty="0">
                <a:solidFill>
                  <a:srgbClr val="0070C0"/>
                </a:solidFill>
              </a:rPr>
              <a:t>Virtual clusters </a:t>
            </a:r>
            <a:r>
              <a:rPr lang="en-US" dirty="0"/>
              <a:t>in our </a:t>
            </a:r>
            <a:r>
              <a:rPr lang="en-US" dirty="0">
                <a:solidFill>
                  <a:srgbClr val="0070C0"/>
                </a:solidFill>
              </a:rPr>
              <a:t>physical</a:t>
            </a:r>
            <a:r>
              <a:rPr lang="en-US" dirty="0"/>
              <a:t> k8s cluster</a:t>
            </a:r>
          </a:p>
          <a:p>
            <a:r>
              <a:rPr lang="en-US" dirty="0"/>
              <a:t>We use this in environments where we have  </a:t>
            </a:r>
            <a:r>
              <a:rPr lang="en-US" dirty="0">
                <a:solidFill>
                  <a:srgbClr val="0070C0"/>
                </a:solidFill>
              </a:rPr>
              <a:t>many users spread</a:t>
            </a:r>
            <a:r>
              <a:rPr lang="en-US" dirty="0"/>
              <a:t> across multiple teams or projects</a:t>
            </a:r>
          </a:p>
          <a:p>
            <a:r>
              <a:rPr lang="en-US" dirty="0"/>
              <a:t>Clusters with </a:t>
            </a:r>
            <a:r>
              <a:rPr lang="en-US" dirty="0">
                <a:solidFill>
                  <a:srgbClr val="0070C0"/>
                </a:solidFill>
              </a:rPr>
              <a:t>tens of users </a:t>
            </a:r>
            <a:r>
              <a:rPr lang="en-US" dirty="0"/>
              <a:t>ideally don’t need to use namespaces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rgbClr val="0070C0"/>
                </a:solidFill>
              </a:rPr>
              <a:t>isolation boundary </a:t>
            </a:r>
            <a:r>
              <a:rPr lang="en-US" dirty="0"/>
              <a:t>from other k8s objects</a:t>
            </a:r>
          </a:p>
          <a:p>
            <a:pPr lvl="1"/>
            <a:r>
              <a:rPr lang="en-US" dirty="0"/>
              <a:t>We can limit the resources like </a:t>
            </a:r>
            <a:r>
              <a:rPr lang="en-US" dirty="0">
                <a:solidFill>
                  <a:srgbClr val="0070C0"/>
                </a:solidFill>
              </a:rPr>
              <a:t>CPU, Memory </a:t>
            </a:r>
            <a:r>
              <a:rPr lang="en-US" dirty="0"/>
              <a:t>on per namespace basis (</a:t>
            </a:r>
            <a:r>
              <a:rPr lang="en-US" dirty="0">
                <a:solidFill>
                  <a:srgbClr val="0070C0"/>
                </a:solidFill>
              </a:rPr>
              <a:t>Resource Quota</a:t>
            </a:r>
            <a:r>
              <a:rPr lang="en-US" dirty="0"/>
              <a:t>).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BAC614-2369-4446-B8DE-780E3360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09150-1CC2-2143-87B3-2D614B18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928" y="1640125"/>
            <a:ext cx="45847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5D167-3EA8-F94B-9911-81DE27F0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928" y="2263092"/>
            <a:ext cx="6527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1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212" name="Title 211">
            <a:extLst>
              <a:ext uri="{FF2B5EF4-FFF2-40B4-BE49-F238E27FC236}">
                <a16:creationId xmlns:a16="http://schemas.microsoft.com/office/drawing/2014/main" id="{958C8097-F721-4441-8F91-633114DA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743" y="-2615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630213" y="7222365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616449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854430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1141979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1400339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858262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651260" y="2364309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602728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498151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854427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1141976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1400336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858259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651257" y="4890974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602725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854428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854428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452627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911233" y="6461536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401682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425480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54235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80071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525863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5051631" y="2364309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500309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89852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425479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54234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80070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525863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5051628" y="4890974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500309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425479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425479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85299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486322" y="6449954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739514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63312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92067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817903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63695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8429951" y="2364309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838141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827684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63311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92066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817902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63695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8429948" y="4890974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838141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63311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63311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823131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773380" y="6459698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40D27EB6-17E0-6549-8DC4-D38677FD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624" y="3561993"/>
            <a:ext cx="3854332" cy="1906332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6893BEC-9043-1F47-8DB6-9ABEF308D95F}"/>
              </a:ext>
            </a:extLst>
          </p:cNvPr>
          <p:cNvSpPr txBox="1"/>
          <p:nvPr/>
        </p:nvSpPr>
        <p:spPr>
          <a:xfrm>
            <a:off x="10527045" y="2976455"/>
            <a:ext cx="4183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Declarative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1F60E-997A-3C47-9496-BB3B2F7D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737" y="7008336"/>
            <a:ext cx="6007100" cy="5207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589AF44A-0430-F14F-8D36-6C6898F2F376}"/>
              </a:ext>
            </a:extLst>
          </p:cNvPr>
          <p:cNvSpPr txBox="1"/>
          <p:nvPr/>
        </p:nvSpPr>
        <p:spPr>
          <a:xfrm>
            <a:off x="10527045" y="6418013"/>
            <a:ext cx="4134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Imperative</a:t>
            </a:r>
          </a:p>
        </p:txBody>
      </p:sp>
    </p:spTree>
    <p:extLst>
      <p:ext uri="{BB962C8B-B14F-4D97-AF65-F5344CB8AC3E}">
        <p14:creationId xmlns:p14="http://schemas.microsoft.com/office/powerpoint/2010/main" val="5361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215" grpId="0"/>
      <p:bldP spid="179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49"/>
            <a:ext cx="14299095" cy="6411357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552624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27" name="Google Shape;595;p33">
            <a:extLst>
              <a:ext uri="{FF2B5EF4-FFF2-40B4-BE49-F238E27FC236}">
                <a16:creationId xmlns:a16="http://schemas.microsoft.com/office/drawing/2014/main" id="{733B08FE-1F5E-2C4C-AEB0-927E7E199C03}"/>
              </a:ext>
            </a:extLst>
          </p:cNvPr>
          <p:cNvSpPr/>
          <p:nvPr/>
        </p:nvSpPr>
        <p:spPr>
          <a:xfrm>
            <a:off x="1201869" y="5048789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8" name="Google Shape;598;p33">
            <a:extLst>
              <a:ext uri="{FF2B5EF4-FFF2-40B4-BE49-F238E27FC236}">
                <a16:creationId xmlns:a16="http://schemas.microsoft.com/office/drawing/2014/main" id="{4314578A-F820-FD42-B2C4-426E5CD4BB6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51831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8;p35">
            <a:extLst>
              <a:ext uri="{FF2B5EF4-FFF2-40B4-BE49-F238E27FC236}">
                <a16:creationId xmlns:a16="http://schemas.microsoft.com/office/drawing/2014/main" id="{4DD95389-9B04-514D-9B78-85D08E9F6B5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517995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9C195D52-06F3-9048-B654-CEDBEC75F60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5179958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9065E51-4B96-3648-A1BB-D0E5F87F01B1}"/>
              </a:ext>
            </a:extLst>
          </p:cNvPr>
          <p:cNvSpPr txBox="1"/>
          <p:nvPr/>
        </p:nvSpPr>
        <p:spPr>
          <a:xfrm>
            <a:off x="2653221" y="6139638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7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0" name="Google Shape;595;p33">
            <a:extLst>
              <a:ext uri="{FF2B5EF4-FFF2-40B4-BE49-F238E27FC236}">
                <a16:creationId xmlns:a16="http://schemas.microsoft.com/office/drawing/2014/main" id="{1A070D0E-8280-4E43-B943-1A48E5BC28A7}"/>
              </a:ext>
            </a:extLst>
          </p:cNvPr>
          <p:cNvSpPr/>
          <p:nvPr/>
        </p:nvSpPr>
        <p:spPr>
          <a:xfrm>
            <a:off x="5717621" y="509317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1" name="Google Shape;598;p33">
            <a:extLst>
              <a:ext uri="{FF2B5EF4-FFF2-40B4-BE49-F238E27FC236}">
                <a16:creationId xmlns:a16="http://schemas.microsoft.com/office/drawing/2014/main" id="{B155739F-C4D1-B84B-8D25-4CCC4809D6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522750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638;p35">
            <a:extLst>
              <a:ext uri="{FF2B5EF4-FFF2-40B4-BE49-F238E27FC236}">
                <a16:creationId xmlns:a16="http://schemas.microsoft.com/office/drawing/2014/main" id="{55426F30-50AD-7246-BBF0-0CCCD4A4C0F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522434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637;p35">
            <a:extLst>
              <a:ext uri="{FF2B5EF4-FFF2-40B4-BE49-F238E27FC236}">
                <a16:creationId xmlns:a16="http://schemas.microsoft.com/office/drawing/2014/main" id="{D8617C43-1909-814C-9756-5AA39A2D52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52243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46C58BB-31F6-A749-B2B5-81DF5035311E}"/>
              </a:ext>
            </a:extLst>
          </p:cNvPr>
          <p:cNvSpPr txBox="1"/>
          <p:nvPr/>
        </p:nvSpPr>
        <p:spPr>
          <a:xfrm>
            <a:off x="7168973" y="6184020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53" name="Google Shape;595;p33">
            <a:extLst>
              <a:ext uri="{FF2B5EF4-FFF2-40B4-BE49-F238E27FC236}">
                <a16:creationId xmlns:a16="http://schemas.microsoft.com/office/drawing/2014/main" id="{D48214E6-B7D7-A544-9A51-D57D6255B276}"/>
              </a:ext>
            </a:extLst>
          </p:cNvPr>
          <p:cNvSpPr/>
          <p:nvPr/>
        </p:nvSpPr>
        <p:spPr>
          <a:xfrm>
            <a:off x="10041281" y="5103145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54" name="Google Shape;598;p33">
            <a:extLst>
              <a:ext uri="{FF2B5EF4-FFF2-40B4-BE49-F238E27FC236}">
                <a16:creationId xmlns:a16="http://schemas.microsoft.com/office/drawing/2014/main" id="{E8B08B4B-300F-EB42-A733-593F5602612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523747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38;p35">
            <a:extLst>
              <a:ext uri="{FF2B5EF4-FFF2-40B4-BE49-F238E27FC236}">
                <a16:creationId xmlns:a16="http://schemas.microsoft.com/office/drawing/2014/main" id="{332F50A2-9E29-634E-88E3-694CB0F2390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523431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F2CB99EE-5F3C-BC4A-A24E-D533AB0A2E7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523431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0F9EDF3-2E85-7E42-83C6-030EFA9E7A6E}"/>
              </a:ext>
            </a:extLst>
          </p:cNvPr>
          <p:cNvSpPr txBox="1"/>
          <p:nvPr/>
        </p:nvSpPr>
        <p:spPr>
          <a:xfrm>
            <a:off x="11492633" y="6193994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</p:spTree>
    <p:extLst>
      <p:ext uri="{BB962C8B-B14F-4D97-AF65-F5344CB8AC3E}">
        <p14:creationId xmlns:p14="http://schemas.microsoft.com/office/powerpoint/2010/main" val="96464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22" grpId="0" animBg="1"/>
      <p:bldP spid="26" grpId="0"/>
      <p:bldP spid="27" grpId="0" animBg="1"/>
      <p:bldP spid="31" grpId="0"/>
      <p:bldP spid="32" grpId="0" animBg="1"/>
      <p:bldP spid="33" grpId="0" animBg="1"/>
      <p:bldP spid="35" grpId="0" animBg="1"/>
      <p:bldP spid="39" grpId="0"/>
      <p:bldP spid="40" grpId="0" animBg="1"/>
      <p:bldP spid="44" grpId="0"/>
      <p:bldP spid="45" grpId="0" animBg="1"/>
      <p:bldP spid="46" grpId="0" animBg="1"/>
      <p:bldP spid="48" grpId="0" animBg="1"/>
      <p:bldP spid="52" grpId="0"/>
      <p:bldP spid="53" grpId="0" animBg="1"/>
      <p:bldP spid="57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 &amp; DNS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50"/>
            <a:ext cx="14299095" cy="567898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4823874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3604509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8"/>
            <a:ext cx="4082994" cy="360451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3594537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8D75C7-4F71-7943-9AF9-56A81277B644}"/>
              </a:ext>
            </a:extLst>
          </p:cNvPr>
          <p:cNvSpPr/>
          <p:nvPr/>
        </p:nvSpPr>
        <p:spPr>
          <a:xfrm>
            <a:off x="3963271" y="6927326"/>
            <a:ext cx="7275444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&lt;service-name&gt;.&lt;namespace-name&gt;.</a:t>
            </a:r>
            <a:r>
              <a:rPr lang="en-IN" dirty="0" err="1"/>
              <a:t>svc.cluster.local</a:t>
            </a:r>
            <a:endParaRPr lang="en-US" dirty="0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BA62215-6196-C643-BFDB-1B4E9CB5519F}"/>
              </a:ext>
            </a:extLst>
          </p:cNvPr>
          <p:cNvSpPr/>
          <p:nvPr/>
        </p:nvSpPr>
        <p:spPr>
          <a:xfrm>
            <a:off x="1126559" y="516806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default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5FECA1E-CDB1-854C-84A8-7F4214DE1C2B}"/>
              </a:ext>
            </a:extLst>
          </p:cNvPr>
          <p:cNvSpPr/>
          <p:nvPr/>
        </p:nvSpPr>
        <p:spPr>
          <a:xfrm>
            <a:off x="5717621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dev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D7E7B62B-D1BD-6844-8C7A-378F0465FDD6}"/>
              </a:ext>
            </a:extLst>
          </p:cNvPr>
          <p:cNvSpPr/>
          <p:nvPr/>
        </p:nvSpPr>
        <p:spPr>
          <a:xfrm>
            <a:off x="10055486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qa</a:t>
            </a:r>
            <a:r>
              <a:rPr lang="en-IN" dirty="0"/>
              <a:t>.svc.cluster.local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4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22" grpId="0" animBg="1"/>
      <p:bldP spid="26" grpId="0"/>
      <p:bldP spid="32" grpId="0" animBg="1"/>
      <p:bldP spid="33" grpId="0" animBg="1"/>
      <p:bldP spid="35" grpId="0" animBg="1"/>
      <p:bldP spid="39" grpId="0"/>
      <p:bldP spid="45" grpId="0" animBg="1"/>
      <p:bldP spid="46" grpId="0" animBg="1"/>
      <p:bldP spid="48" grpId="0" animBg="1"/>
      <p:bldP spid="52" grpId="0"/>
      <p:bldP spid="3" grpId="0" animBg="1"/>
      <p:bldP spid="58" grpId="0" animBg="1"/>
      <p:bldP spid="59" grpId="0" animBg="1"/>
      <p:bldP spid="6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 &amp; DNS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50"/>
            <a:ext cx="14299095" cy="567898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4823874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3604509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8"/>
            <a:ext cx="4082994" cy="360451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3594537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8D75C7-4F71-7943-9AF9-56A81277B644}"/>
              </a:ext>
            </a:extLst>
          </p:cNvPr>
          <p:cNvSpPr/>
          <p:nvPr/>
        </p:nvSpPr>
        <p:spPr>
          <a:xfrm>
            <a:off x="3963271" y="6927326"/>
            <a:ext cx="7275444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&lt;service-name&gt;.&lt;namespace-name&gt;.</a:t>
            </a:r>
            <a:r>
              <a:rPr lang="en-IN" dirty="0" err="1"/>
              <a:t>svc.cluster.local</a:t>
            </a:r>
            <a:endParaRPr lang="en-US" dirty="0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BA62215-6196-C643-BFDB-1B4E9CB5519F}"/>
              </a:ext>
            </a:extLst>
          </p:cNvPr>
          <p:cNvSpPr/>
          <p:nvPr/>
        </p:nvSpPr>
        <p:spPr>
          <a:xfrm>
            <a:off x="1126559" y="516806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default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5FECA1E-CDB1-854C-84A8-7F4214DE1C2B}"/>
              </a:ext>
            </a:extLst>
          </p:cNvPr>
          <p:cNvSpPr/>
          <p:nvPr/>
        </p:nvSpPr>
        <p:spPr>
          <a:xfrm>
            <a:off x="5717621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dev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D7E7B62B-D1BD-6844-8C7A-378F0465FDD6}"/>
              </a:ext>
            </a:extLst>
          </p:cNvPr>
          <p:cNvSpPr/>
          <p:nvPr/>
        </p:nvSpPr>
        <p:spPr>
          <a:xfrm>
            <a:off x="10055486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qa</a:t>
            </a:r>
            <a:r>
              <a:rPr lang="en-IN" dirty="0"/>
              <a:t>.svc.cluster.local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2201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617" y="228749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Namespaces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Limit Range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1725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AD1290-362B-9845-AA87-F9698025ED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C112-EC7E-F648-B960-B13086D7E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containers run with </a:t>
            </a:r>
            <a:r>
              <a:rPr lang="en-US" dirty="0">
                <a:solidFill>
                  <a:srgbClr val="0070C0"/>
                </a:solidFill>
              </a:rPr>
              <a:t>unbounded compute resources </a:t>
            </a:r>
            <a:r>
              <a:rPr lang="en-US" dirty="0"/>
              <a:t>on a Kubernetes cluster. </a:t>
            </a:r>
          </a:p>
          <a:p>
            <a:r>
              <a:rPr lang="en-US" dirty="0"/>
              <a:t>With resource quotas, </a:t>
            </a:r>
            <a:r>
              <a:rPr lang="en-US" dirty="0">
                <a:solidFill>
                  <a:srgbClr val="0070C0"/>
                </a:solidFill>
              </a:rPr>
              <a:t>cluster administrators can restrict </a:t>
            </a:r>
            <a:r>
              <a:rPr lang="en-US" dirty="0"/>
              <a:t>resource consumption and creation on a namespace basis. </a:t>
            </a:r>
          </a:p>
          <a:p>
            <a:r>
              <a:rPr lang="en-US" dirty="0"/>
              <a:t>Within a namespace, a Pod or Container can consume as much CPU and memory as defined by the </a:t>
            </a:r>
            <a:r>
              <a:rPr lang="en-US" dirty="0">
                <a:solidFill>
                  <a:srgbClr val="0070C0"/>
                </a:solidFill>
              </a:rPr>
              <a:t>namespace's resource quota</a:t>
            </a:r>
            <a:r>
              <a:rPr lang="en-US" dirty="0"/>
              <a:t>. </a:t>
            </a:r>
          </a:p>
          <a:p>
            <a:r>
              <a:rPr lang="en-US" dirty="0"/>
              <a:t>There is a </a:t>
            </a:r>
            <a:r>
              <a:rPr lang="en-US" dirty="0">
                <a:solidFill>
                  <a:srgbClr val="0070C0"/>
                </a:solidFill>
              </a:rPr>
              <a:t>concern that </a:t>
            </a:r>
            <a:r>
              <a:rPr lang="en-US" dirty="0"/>
              <a:t>one Pod or Container could monopolize all available resources. </a:t>
            </a:r>
          </a:p>
          <a:p>
            <a:r>
              <a:rPr lang="en-US" dirty="0"/>
              <a:t>A </a:t>
            </a:r>
            <a:r>
              <a:rPr lang="en-US" dirty="0" err="1">
                <a:solidFill>
                  <a:srgbClr val="FF0000"/>
                </a:solidFill>
              </a:rPr>
              <a:t>LimitRange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is a policy </a:t>
            </a:r>
            <a:r>
              <a:rPr lang="en-US" dirty="0"/>
              <a:t>to constrain resource allocations (to Pods or Containers) in a namespace.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55067F-1C84-A640-9F91-30B37211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en-US" dirty="0">
                <a:solidFill>
                  <a:srgbClr val="00B050"/>
                </a:solidFill>
              </a:rPr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57322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0075A6-547C-5945-B31E-F87A85BEF1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BDC59-9C17-E942-8947-E99EC558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 </a:t>
            </a:r>
            <a:r>
              <a:rPr lang="en-IN" i="1" dirty="0" err="1">
                <a:solidFill>
                  <a:srgbClr val="0070C0"/>
                </a:solidFill>
              </a:rPr>
              <a:t>LimitRange</a:t>
            </a:r>
            <a:r>
              <a:rPr lang="en-IN" dirty="0"/>
              <a:t> provides constraints that can:</a:t>
            </a:r>
          </a:p>
          <a:p>
            <a:r>
              <a:rPr lang="en-IN" dirty="0"/>
              <a:t>Enforce </a:t>
            </a:r>
            <a:r>
              <a:rPr lang="en-IN" dirty="0">
                <a:solidFill>
                  <a:srgbClr val="0070C0"/>
                </a:solidFill>
              </a:rPr>
              <a:t>minimum and maximum compute resources </a:t>
            </a:r>
            <a:r>
              <a:rPr lang="en-IN" dirty="0"/>
              <a:t>usage per Pod or Container in a namespace.</a:t>
            </a:r>
          </a:p>
          <a:p>
            <a:r>
              <a:rPr lang="en-IN" dirty="0"/>
              <a:t>Enforce </a:t>
            </a:r>
            <a:r>
              <a:rPr lang="en-IN" dirty="0">
                <a:solidFill>
                  <a:srgbClr val="0070C0"/>
                </a:solidFill>
              </a:rPr>
              <a:t>minimum and maximum storage request per </a:t>
            </a:r>
            <a:r>
              <a:rPr lang="en-IN" dirty="0" err="1">
                <a:solidFill>
                  <a:srgbClr val="0070C0"/>
                </a:solidFill>
              </a:rPr>
              <a:t>PersistentVolumeClaim</a:t>
            </a:r>
            <a:r>
              <a:rPr lang="en-IN" dirty="0">
                <a:solidFill>
                  <a:srgbClr val="0070C0"/>
                </a:solidFill>
              </a:rPr>
              <a:t> </a:t>
            </a:r>
            <a:r>
              <a:rPr lang="en-IN" dirty="0"/>
              <a:t>in a namespace.</a:t>
            </a:r>
          </a:p>
          <a:p>
            <a:r>
              <a:rPr lang="en-IN" dirty="0"/>
              <a:t>Enforce a </a:t>
            </a:r>
            <a:r>
              <a:rPr lang="en-IN" dirty="0">
                <a:solidFill>
                  <a:srgbClr val="0070C0"/>
                </a:solidFill>
              </a:rPr>
              <a:t>ratio between request and limit for a resource </a:t>
            </a:r>
            <a:r>
              <a:rPr lang="en-IN" dirty="0"/>
              <a:t>in a namespace.</a:t>
            </a:r>
          </a:p>
          <a:p>
            <a:r>
              <a:rPr lang="en-IN" dirty="0"/>
              <a:t>Set </a:t>
            </a:r>
            <a:r>
              <a:rPr lang="en-IN" dirty="0">
                <a:solidFill>
                  <a:srgbClr val="0070C0"/>
                </a:solidFill>
              </a:rPr>
              <a:t>default request/limit for compute resources in a namespace </a:t>
            </a:r>
            <a:r>
              <a:rPr lang="en-IN" dirty="0"/>
              <a:t>and automatically </a:t>
            </a:r>
            <a:r>
              <a:rPr lang="en-IN" dirty="0">
                <a:solidFill>
                  <a:srgbClr val="0070C0"/>
                </a:solidFill>
              </a:rPr>
              <a:t>inject </a:t>
            </a:r>
            <a:r>
              <a:rPr lang="en-IN" dirty="0"/>
              <a:t>them to Containers at runtime.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7A72B-4453-D34F-B75F-53C686B9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en-US" dirty="0">
                <a:solidFill>
                  <a:srgbClr val="00B050"/>
                </a:solidFill>
              </a:rPr>
              <a:t>Limit 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8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211" name="Title 211">
            <a:extLst>
              <a:ext uri="{FF2B5EF4-FFF2-40B4-BE49-F238E27FC236}">
                <a16:creationId xmlns:a16="http://schemas.microsoft.com/office/drawing/2014/main" id="{B462FEC3-1406-B646-A155-48AA376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9061-0823-ED4D-8367-1F7761FE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5355A-F170-5943-BC38-18C5AF4BBF31}"/>
              </a:ext>
            </a:extLst>
          </p:cNvPr>
          <p:cNvSpPr txBox="1"/>
          <p:nvPr/>
        </p:nvSpPr>
        <p:spPr>
          <a:xfrm>
            <a:off x="10926118" y="1955418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</a:p>
        </p:txBody>
      </p:sp>
    </p:spTree>
    <p:extLst>
      <p:ext uri="{BB962C8B-B14F-4D97-AF65-F5344CB8AC3E}">
        <p14:creationId xmlns:p14="http://schemas.microsoft.com/office/powerpoint/2010/main" val="25313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6" y="238101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Namespaces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Resource Quota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60363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6344DA-1678-CC4B-84CE-7E0425799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B1B6B-6CFE-6F4D-A9AE-4B7ED1874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When several users or teams </a:t>
            </a:r>
            <a:r>
              <a:rPr lang="en-IN" dirty="0">
                <a:solidFill>
                  <a:srgbClr val="0070C0"/>
                </a:solidFill>
              </a:rPr>
              <a:t>share a cluster with a fixed number of nodes</a:t>
            </a:r>
            <a:r>
              <a:rPr lang="en-IN" dirty="0"/>
              <a:t>, there is a concern that one team could use more than its fair share of resources.</a:t>
            </a:r>
          </a:p>
          <a:p>
            <a:r>
              <a:rPr lang="en-IN" dirty="0"/>
              <a:t>Resource quotas are a tool for administrators to </a:t>
            </a:r>
            <a:r>
              <a:rPr lang="en-IN" dirty="0">
                <a:solidFill>
                  <a:srgbClr val="0070C0"/>
                </a:solidFill>
              </a:rPr>
              <a:t>address this concern</a:t>
            </a:r>
            <a:r>
              <a:rPr lang="en-IN" dirty="0"/>
              <a:t>.</a:t>
            </a:r>
          </a:p>
          <a:p>
            <a:r>
              <a:rPr lang="en-IN" dirty="0"/>
              <a:t>A resource quota, defined by a </a:t>
            </a:r>
            <a:r>
              <a:rPr lang="en-IN" dirty="0" err="1"/>
              <a:t>ResourceQuota</a:t>
            </a:r>
            <a:r>
              <a:rPr lang="en-IN" dirty="0"/>
              <a:t> object, provides constraints that </a:t>
            </a:r>
            <a:r>
              <a:rPr lang="en-IN" dirty="0">
                <a:solidFill>
                  <a:srgbClr val="0070C0"/>
                </a:solidFill>
              </a:rPr>
              <a:t>limit aggregate resource consumption per namespace. </a:t>
            </a:r>
          </a:p>
          <a:p>
            <a:r>
              <a:rPr lang="en-IN" dirty="0"/>
              <a:t>It can limit the </a:t>
            </a:r>
            <a:r>
              <a:rPr lang="en-IN" dirty="0">
                <a:solidFill>
                  <a:srgbClr val="0070C0"/>
                </a:solidFill>
              </a:rPr>
              <a:t>quantity of objects </a:t>
            </a:r>
            <a:r>
              <a:rPr lang="en-IN" dirty="0"/>
              <a:t>that can be created in a namespace </a:t>
            </a:r>
            <a:r>
              <a:rPr lang="en-IN" dirty="0">
                <a:solidFill>
                  <a:srgbClr val="0070C0"/>
                </a:solidFill>
              </a:rPr>
              <a:t>by type</a:t>
            </a:r>
            <a:r>
              <a:rPr lang="en-IN" dirty="0"/>
              <a:t>, as well as the </a:t>
            </a:r>
            <a:r>
              <a:rPr lang="en-IN" dirty="0">
                <a:solidFill>
                  <a:srgbClr val="0070C0"/>
                </a:solidFill>
              </a:rPr>
              <a:t>total amount of compute resources </a:t>
            </a:r>
            <a:r>
              <a:rPr lang="en-IN" dirty="0"/>
              <a:t>that may be consumed by resources in that project.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DE583D-187D-6747-A713-65CACBA8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- </a:t>
            </a:r>
            <a:r>
              <a:rPr lang="en-US" dirty="0">
                <a:solidFill>
                  <a:srgbClr val="00B050"/>
                </a:solidFill>
              </a:rPr>
              <a:t>Resource Quota</a:t>
            </a:r>
          </a:p>
        </p:txBody>
      </p:sp>
    </p:spTree>
    <p:extLst>
      <p:ext uri="{BB962C8B-B14F-4D97-AF65-F5344CB8AC3E}">
        <p14:creationId xmlns:p14="http://schemas.microsoft.com/office/powerpoint/2010/main" val="384206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240" name="Title 211">
            <a:extLst>
              <a:ext uri="{FF2B5EF4-FFF2-40B4-BE49-F238E27FC236}">
                <a16:creationId xmlns:a16="http://schemas.microsoft.com/office/drawing/2014/main" id="{57123F34-A715-F94F-A495-64B3DCCF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DCC1D-5073-D744-856B-8D783B188242}"/>
              </a:ext>
            </a:extLst>
          </p:cNvPr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B9323-7EA7-0941-B336-8AD42CA6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10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Virtual Nodes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(Serverless)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8302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2D9D22-1BDF-124E-982D-EAC1489DB6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9C28BE-990A-2E4F-B236-F3E63071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Virtual Nodes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AAF284-19FB-1842-AC1E-755371F9FF88}"/>
              </a:ext>
            </a:extLst>
          </p:cNvPr>
          <p:cNvSpPr/>
          <p:nvPr/>
        </p:nvSpPr>
        <p:spPr>
          <a:xfrm>
            <a:off x="60666" y="2037380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Virtual Kubelet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7824ED-9B22-CA42-97D4-CE46DB6C4BEE}"/>
              </a:ext>
            </a:extLst>
          </p:cNvPr>
          <p:cNvSpPr/>
          <p:nvPr/>
        </p:nvSpPr>
        <p:spPr>
          <a:xfrm>
            <a:off x="5246325" y="2063506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Container Instances</a:t>
            </a:r>
          </a:p>
          <a:p>
            <a:pPr algn="ctr"/>
            <a:r>
              <a:rPr lang="en-US" sz="5000" dirty="0"/>
              <a:t>ACI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057F95-6781-994B-92B2-2F1A1A6782A5}"/>
              </a:ext>
            </a:extLst>
          </p:cNvPr>
          <p:cNvSpPr/>
          <p:nvPr/>
        </p:nvSpPr>
        <p:spPr>
          <a:xfrm>
            <a:off x="10336487" y="2037379"/>
            <a:ext cx="4206239" cy="4154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Virtual Nodes on</a:t>
            </a:r>
          </a:p>
          <a:p>
            <a:pPr algn="ctr"/>
            <a:r>
              <a:rPr lang="en-US" sz="5000" dirty="0"/>
              <a:t>AKS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04074-2C77-6844-B42A-8DAC942E305B}"/>
              </a:ext>
            </a:extLst>
          </p:cNvPr>
          <p:cNvSpPr txBox="1"/>
          <p:nvPr/>
        </p:nvSpPr>
        <p:spPr>
          <a:xfrm>
            <a:off x="4454323" y="3453078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56EE5-14AC-9648-AB78-3F27BC8950D0}"/>
              </a:ext>
            </a:extLst>
          </p:cNvPr>
          <p:cNvSpPr txBox="1"/>
          <p:nvPr/>
        </p:nvSpPr>
        <p:spPr>
          <a:xfrm>
            <a:off x="9562085" y="3453077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4550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BFBC04-AE5C-5340-83F5-9597948EAB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9A4C6-BC22-C84C-891B-4A79A00F8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631373"/>
            <a:ext cx="12618720" cy="5780982"/>
          </a:xfrm>
        </p:spPr>
        <p:txBody>
          <a:bodyPr>
            <a:noAutofit/>
          </a:bodyPr>
          <a:lstStyle/>
          <a:p>
            <a:r>
              <a:rPr lang="en-US" sz="4400" dirty="0"/>
              <a:t>Virtual Kubelet is an open source </a:t>
            </a:r>
            <a:r>
              <a:rPr lang="en-US" sz="4400" dirty="0">
                <a:solidFill>
                  <a:srgbClr val="0070C0"/>
                </a:solidFill>
              </a:rPr>
              <a:t>Kubernetes </a:t>
            </a:r>
            <a:r>
              <a:rPr lang="en-US" sz="4400" dirty="0" err="1">
                <a:solidFill>
                  <a:srgbClr val="0070C0"/>
                </a:solidFill>
              </a:rPr>
              <a:t>kubelet</a:t>
            </a:r>
            <a:r>
              <a:rPr lang="en-US" sz="4400" dirty="0">
                <a:solidFill>
                  <a:srgbClr val="0070C0"/>
                </a:solidFill>
              </a:rPr>
              <a:t> implementation</a:t>
            </a:r>
            <a:r>
              <a:rPr lang="en-US" sz="4400" dirty="0"/>
              <a:t> that acts as a </a:t>
            </a:r>
            <a:r>
              <a:rPr lang="en-US" sz="4400" dirty="0" err="1"/>
              <a:t>kubelet</a:t>
            </a:r>
            <a:r>
              <a:rPr lang="en-US" sz="4400" dirty="0"/>
              <a:t> for the purposes of connecting Kubernetes to other APIs. </a:t>
            </a:r>
          </a:p>
          <a:p>
            <a:r>
              <a:rPr lang="en-US" sz="4400" dirty="0"/>
              <a:t>This allows the </a:t>
            </a:r>
            <a:r>
              <a:rPr lang="en-US" sz="4400" dirty="0">
                <a:solidFill>
                  <a:srgbClr val="0070C0"/>
                </a:solidFill>
              </a:rPr>
              <a:t>k8s worker nodes </a:t>
            </a:r>
            <a:r>
              <a:rPr lang="en-US" sz="4400" dirty="0"/>
              <a:t>to be backed by other services like </a:t>
            </a:r>
            <a:r>
              <a:rPr lang="en-US" sz="4400" dirty="0">
                <a:solidFill>
                  <a:srgbClr val="0070C0"/>
                </a:solidFill>
              </a:rPr>
              <a:t>Azure ACI and AWS Fargate</a:t>
            </a:r>
            <a:endParaRPr lang="en-US" sz="4400" dirty="0"/>
          </a:p>
          <a:p>
            <a:r>
              <a:rPr lang="en-US" sz="4400" dirty="0"/>
              <a:t>The primary scenario for VK is enabling the extension of the Kubernetes API into </a:t>
            </a:r>
            <a:r>
              <a:rPr lang="en-US" sz="4400" dirty="0">
                <a:solidFill>
                  <a:srgbClr val="0070C0"/>
                </a:solidFill>
              </a:rPr>
              <a:t>serverless container platforms</a:t>
            </a:r>
            <a:r>
              <a:rPr lang="en-US" sz="4400" dirty="0"/>
              <a:t> like Azure ACI and AWS Fargate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752CA1-2DC0-A149-A749-5889B56A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3670"/>
            <a:ext cx="12618720" cy="1188851"/>
          </a:xfrm>
        </p:spPr>
        <p:txBody>
          <a:bodyPr/>
          <a:lstStyle/>
          <a:p>
            <a:r>
              <a:rPr lang="en-US" dirty="0"/>
              <a:t>What is Virtual Kubelet?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D97003-57B7-3646-B8FB-04B6B9542F78}"/>
              </a:ext>
            </a:extLst>
          </p:cNvPr>
          <p:cNvSpPr/>
          <p:nvPr/>
        </p:nvSpPr>
        <p:spPr>
          <a:xfrm>
            <a:off x="12378941" y="115657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Virtual Kubelet</a:t>
            </a:r>
          </a:p>
        </p:txBody>
      </p:sp>
    </p:spTree>
    <p:extLst>
      <p:ext uri="{BB962C8B-B14F-4D97-AF65-F5344CB8AC3E}">
        <p14:creationId xmlns:p14="http://schemas.microsoft.com/office/powerpoint/2010/main" val="417624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211" name="Title 211">
            <a:extLst>
              <a:ext uri="{FF2B5EF4-FFF2-40B4-BE49-F238E27FC236}">
                <a16:creationId xmlns:a16="http://schemas.microsoft.com/office/drawing/2014/main" id="{B462FEC3-1406-B646-A155-48AA376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9061-0823-ED4D-8367-1F7761FE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5355A-F170-5943-BC38-18C5AF4BBF31}"/>
              </a:ext>
            </a:extLst>
          </p:cNvPr>
          <p:cNvSpPr txBox="1"/>
          <p:nvPr/>
        </p:nvSpPr>
        <p:spPr>
          <a:xfrm>
            <a:off x="10926118" y="1955418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</a:p>
        </p:txBody>
      </p:sp>
    </p:spTree>
    <p:extLst>
      <p:ext uri="{BB962C8B-B14F-4D97-AF65-F5344CB8AC3E}">
        <p14:creationId xmlns:p14="http://schemas.microsoft.com/office/powerpoint/2010/main" val="102205884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603B3D-E0E7-8A4A-94A2-760CDD5553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DBF58-45EB-EA40-BF7E-526B1A5B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331" y="1288473"/>
            <a:ext cx="6078581" cy="6123882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Current Features</a:t>
            </a:r>
          </a:p>
          <a:p>
            <a:r>
              <a:rPr lang="en-IN" dirty="0"/>
              <a:t>create, delete and update pods</a:t>
            </a:r>
          </a:p>
          <a:p>
            <a:r>
              <a:rPr lang="en-IN" dirty="0"/>
              <a:t>container logs, exec, and metrics</a:t>
            </a:r>
          </a:p>
          <a:p>
            <a:r>
              <a:rPr lang="en-IN" dirty="0"/>
              <a:t>get pod, pods and pod status</a:t>
            </a:r>
          </a:p>
          <a:p>
            <a:r>
              <a:rPr lang="en-IN" dirty="0"/>
              <a:t>capacity</a:t>
            </a:r>
          </a:p>
          <a:p>
            <a:r>
              <a:rPr lang="en-IN" dirty="0"/>
              <a:t>node addresses, node capacity, node daemon endpoints</a:t>
            </a:r>
          </a:p>
          <a:p>
            <a:r>
              <a:rPr lang="en-IN" dirty="0"/>
              <a:t>operating system</a:t>
            </a:r>
          </a:p>
          <a:p>
            <a:r>
              <a:rPr lang="en-IN" dirty="0"/>
              <a:t>bring your own virtual network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2701F5-56D5-0F43-BD2E-1716D79C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0"/>
            <a:ext cx="12618720" cy="1188851"/>
          </a:xfrm>
        </p:spPr>
        <p:txBody>
          <a:bodyPr/>
          <a:lstStyle/>
          <a:p>
            <a:r>
              <a:rPr lang="en-US" dirty="0"/>
              <a:t>How Virtual-</a:t>
            </a:r>
            <a:r>
              <a:rPr lang="en-US" dirty="0" err="1"/>
              <a:t>Kubelet</a:t>
            </a:r>
            <a:r>
              <a:rPr lang="en-US" dirty="0"/>
              <a:t> works? </a:t>
            </a:r>
          </a:p>
        </p:txBody>
      </p:sp>
      <p:sp>
        <p:nvSpPr>
          <p:cNvPr id="5" name="AutoShape 2" descr="diagram">
            <a:extLst>
              <a:ext uri="{FF2B5EF4-FFF2-40B4-BE49-F238E27FC236}">
                <a16:creationId xmlns:a16="http://schemas.microsoft.com/office/drawing/2014/main" id="{850D2B0A-F61C-7845-BE8D-5CBBAE4622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684F92-B9D2-BE4B-BC55-BAADB0CA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166" y="1288473"/>
            <a:ext cx="7883157" cy="625521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50B5A5F-703B-BC4E-B44A-2A78B3D77A4D}"/>
              </a:ext>
            </a:extLst>
          </p:cNvPr>
          <p:cNvSpPr/>
          <p:nvPr/>
        </p:nvSpPr>
        <p:spPr>
          <a:xfrm>
            <a:off x="12485184" y="-6277"/>
            <a:ext cx="1977139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Virtual Kubelet</a:t>
            </a:r>
          </a:p>
        </p:txBody>
      </p:sp>
    </p:spTree>
    <p:extLst>
      <p:ext uri="{BB962C8B-B14F-4D97-AF65-F5344CB8AC3E}">
        <p14:creationId xmlns:p14="http://schemas.microsoft.com/office/powerpoint/2010/main" val="4577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A722D-4B16-9644-813B-40F1992D15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89BE3-7432-4F45-A66C-354129670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Azure Container Instances (ACI) provide a </a:t>
            </a:r>
            <a:r>
              <a:rPr lang="en-US" sz="4400" dirty="0">
                <a:solidFill>
                  <a:srgbClr val="0070C0"/>
                </a:solidFill>
              </a:rPr>
              <a:t>hosted environment</a:t>
            </a:r>
            <a:r>
              <a:rPr lang="en-US" sz="4400" dirty="0"/>
              <a:t> for running containers in Azure. </a:t>
            </a:r>
          </a:p>
          <a:p>
            <a:r>
              <a:rPr lang="en-US" sz="4400" dirty="0"/>
              <a:t>When using ACI, there is </a:t>
            </a:r>
            <a:r>
              <a:rPr lang="en-US" sz="4400" dirty="0">
                <a:solidFill>
                  <a:srgbClr val="0070C0"/>
                </a:solidFill>
              </a:rPr>
              <a:t>no need to manage </a:t>
            </a:r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</a:rPr>
              <a:t>underlying compute infrastructure</a:t>
            </a:r>
            <a:r>
              <a:rPr lang="en-US" sz="4400" dirty="0"/>
              <a:t>, Azure handles this management for you. </a:t>
            </a:r>
          </a:p>
          <a:p>
            <a:r>
              <a:rPr lang="en-US" sz="4400" dirty="0"/>
              <a:t>When running containers in ACI, </a:t>
            </a:r>
            <a:r>
              <a:rPr lang="en-US" sz="4400" dirty="0">
                <a:solidFill>
                  <a:srgbClr val="0070C0"/>
                </a:solidFill>
              </a:rPr>
              <a:t>you are charged by the second for each running container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BA92CA-3E03-1F41-B973-F48662A9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ACI (Azure Container Instances)?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588154-8AA3-AB4F-9CCD-6D54FF4A3127}"/>
              </a:ext>
            </a:extLst>
          </p:cNvPr>
          <p:cNvSpPr/>
          <p:nvPr/>
        </p:nvSpPr>
        <p:spPr>
          <a:xfrm>
            <a:off x="12635990" y="5896639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</p:spTree>
    <p:extLst>
      <p:ext uri="{BB962C8B-B14F-4D97-AF65-F5344CB8AC3E}">
        <p14:creationId xmlns:p14="http://schemas.microsoft.com/office/powerpoint/2010/main" val="391008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173C5F-8F06-F349-882E-5D2D2DB4AA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9E01-6609-104A-A36C-9EEEC006F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1269"/>
            <a:ext cx="12618720" cy="5590922"/>
          </a:xfrm>
        </p:spPr>
        <p:txBody>
          <a:bodyPr>
            <a:noAutofit/>
          </a:bodyPr>
          <a:lstStyle/>
          <a:p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</a:rPr>
              <a:t>Azure Container Instances (ACI) provider </a:t>
            </a:r>
            <a:r>
              <a:rPr lang="en-US" sz="4400" dirty="0"/>
              <a:t>for the </a:t>
            </a:r>
            <a:r>
              <a:rPr lang="en-US" sz="4400" dirty="0">
                <a:solidFill>
                  <a:srgbClr val="0070C0"/>
                </a:solidFill>
              </a:rPr>
              <a:t>Virtual Kubelet </a:t>
            </a:r>
            <a:r>
              <a:rPr lang="en-US" sz="4400" dirty="0"/>
              <a:t>configures an </a:t>
            </a:r>
            <a:r>
              <a:rPr lang="en-US" sz="4400" dirty="0">
                <a:solidFill>
                  <a:srgbClr val="C00000"/>
                </a:solidFill>
              </a:rPr>
              <a:t>ACI instance as a node </a:t>
            </a:r>
            <a:r>
              <a:rPr lang="en-US" sz="4400" dirty="0"/>
              <a:t>in any Kubernetes cluster. </a:t>
            </a:r>
          </a:p>
          <a:p>
            <a:r>
              <a:rPr lang="en-US" sz="4400" dirty="0"/>
              <a:t>When using the Virtual Kubelet ACI provider, </a:t>
            </a:r>
            <a:r>
              <a:rPr lang="en-US" sz="4400" dirty="0">
                <a:solidFill>
                  <a:srgbClr val="0070C0"/>
                </a:solidFill>
              </a:rPr>
              <a:t>pods can be scheduled on an ACI instance </a:t>
            </a:r>
            <a:r>
              <a:rPr lang="en-US" sz="4400" dirty="0"/>
              <a:t>as if the </a:t>
            </a:r>
            <a:r>
              <a:rPr lang="en-US" sz="4400" dirty="0">
                <a:solidFill>
                  <a:srgbClr val="C00000"/>
                </a:solidFill>
              </a:rPr>
              <a:t>ACI instance</a:t>
            </a:r>
            <a:r>
              <a:rPr lang="en-US" sz="4400" dirty="0"/>
              <a:t> is a </a:t>
            </a:r>
            <a:r>
              <a:rPr lang="en-US" sz="4400" dirty="0">
                <a:solidFill>
                  <a:srgbClr val="0070C0"/>
                </a:solidFill>
              </a:rPr>
              <a:t>standard Kubernetes node</a:t>
            </a:r>
            <a:r>
              <a:rPr lang="en-US" sz="4400" dirty="0"/>
              <a:t>. </a:t>
            </a:r>
          </a:p>
          <a:p>
            <a:r>
              <a:rPr lang="en-US" sz="4400" dirty="0"/>
              <a:t>This configuration allows you to take </a:t>
            </a:r>
            <a:r>
              <a:rPr lang="en-US" sz="4400" dirty="0">
                <a:solidFill>
                  <a:srgbClr val="0070C0"/>
                </a:solidFill>
              </a:rPr>
              <a:t>advantage </a:t>
            </a:r>
            <a:r>
              <a:rPr lang="en-US" sz="4400" dirty="0"/>
              <a:t>of both the </a:t>
            </a:r>
            <a:r>
              <a:rPr lang="en-US" sz="4400" dirty="0">
                <a:solidFill>
                  <a:srgbClr val="0070C0"/>
                </a:solidFill>
              </a:rPr>
              <a:t>capabilities of Kubernetes </a:t>
            </a:r>
            <a:r>
              <a:rPr lang="en-US" sz="4400" dirty="0"/>
              <a:t>and the </a:t>
            </a:r>
            <a:r>
              <a:rPr lang="en-US" sz="4400" dirty="0">
                <a:solidFill>
                  <a:srgbClr val="0070C0"/>
                </a:solidFill>
              </a:rPr>
              <a:t>management value and cost benefit of ACI</a:t>
            </a:r>
            <a:r>
              <a:rPr lang="en-US" sz="44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BEF93C-C8BA-FF4B-9B41-241C3221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Kubernetes Virtual </a:t>
            </a:r>
            <a:r>
              <a:rPr lang="en-IN" b="1" dirty="0" err="1"/>
              <a:t>Kubelet</a:t>
            </a:r>
            <a:r>
              <a:rPr lang="en-IN" b="1" dirty="0"/>
              <a:t> with Azure ACI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DA35DF-ACA2-8F40-A605-B75A5DA15D12}"/>
              </a:ext>
            </a:extLst>
          </p:cNvPr>
          <p:cNvSpPr/>
          <p:nvPr/>
        </p:nvSpPr>
        <p:spPr>
          <a:xfrm>
            <a:off x="12509570" y="6061065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E78ADC-879A-DA4F-8C74-D56DFFB696F3}"/>
              </a:ext>
            </a:extLst>
          </p:cNvPr>
          <p:cNvSpPr/>
          <p:nvPr/>
        </p:nvSpPr>
        <p:spPr>
          <a:xfrm>
            <a:off x="12509570" y="4346730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Kubelet</a:t>
            </a:r>
          </a:p>
        </p:txBody>
      </p:sp>
    </p:spTree>
    <p:extLst>
      <p:ext uri="{BB962C8B-B14F-4D97-AF65-F5344CB8AC3E}">
        <p14:creationId xmlns:p14="http://schemas.microsoft.com/office/powerpoint/2010/main" val="390307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780B41-F3BF-CA4F-907E-744DFD9521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8593F-847B-564D-B08C-9D87C8A33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Volumes: </a:t>
            </a:r>
            <a:r>
              <a:rPr lang="en-US" dirty="0"/>
              <a:t>empty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dirty="0" err="1"/>
              <a:t>github</a:t>
            </a:r>
            <a:r>
              <a:rPr lang="en-US" dirty="0"/>
              <a:t> repo, Azure Files </a:t>
            </a:r>
          </a:p>
          <a:p>
            <a:r>
              <a:rPr lang="en-US" dirty="0"/>
              <a:t>Secure env variables, config maps</a:t>
            </a:r>
          </a:p>
          <a:p>
            <a:r>
              <a:rPr lang="en-US" dirty="0"/>
              <a:t>Bring your own </a:t>
            </a:r>
            <a:r>
              <a:rPr lang="en-US" dirty="0">
                <a:solidFill>
                  <a:srgbClr val="0070C0"/>
                </a:solidFill>
              </a:rPr>
              <a:t>virtual network (</a:t>
            </a:r>
            <a:r>
              <a:rPr lang="en-US" dirty="0" err="1">
                <a:solidFill>
                  <a:srgbClr val="0070C0"/>
                </a:solidFill>
              </a:rPr>
              <a:t>VNet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</a:rPr>
              <a:t>Network security group </a:t>
            </a:r>
            <a:r>
              <a:rPr lang="en-US" dirty="0"/>
              <a:t>support</a:t>
            </a:r>
          </a:p>
          <a:p>
            <a:r>
              <a:rPr lang="en-US" dirty="0"/>
              <a:t>Basic </a:t>
            </a:r>
            <a:r>
              <a:rPr lang="en-US" dirty="0">
                <a:solidFill>
                  <a:srgbClr val="0070C0"/>
                </a:solidFill>
              </a:rPr>
              <a:t>Azure Networking </a:t>
            </a:r>
            <a:r>
              <a:rPr lang="en-US" dirty="0"/>
              <a:t>support within AKS virtual node</a:t>
            </a:r>
          </a:p>
          <a:p>
            <a:r>
              <a:rPr lang="en-US" dirty="0">
                <a:solidFill>
                  <a:srgbClr val="0070C0"/>
                </a:solidFill>
              </a:rPr>
              <a:t>Exec support </a:t>
            </a:r>
            <a:r>
              <a:rPr lang="en-US" dirty="0"/>
              <a:t>for container instances</a:t>
            </a:r>
          </a:p>
          <a:p>
            <a:r>
              <a:rPr lang="en-US" dirty="0">
                <a:solidFill>
                  <a:srgbClr val="0070C0"/>
                </a:solidFill>
              </a:rPr>
              <a:t>Azure Monitor integration </a:t>
            </a:r>
            <a:r>
              <a:rPr lang="en-US" dirty="0"/>
              <a:t>or formally known as </a:t>
            </a:r>
            <a:r>
              <a:rPr lang="en-US" dirty="0">
                <a:solidFill>
                  <a:srgbClr val="0070C0"/>
                </a:solidFill>
              </a:rPr>
              <a:t>OMS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56380F-05A1-2948-A0C2-AE8F42AD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Virtual </a:t>
            </a:r>
            <a:r>
              <a:rPr lang="en-IN" dirty="0" err="1"/>
              <a:t>Kubelet's</a:t>
            </a:r>
            <a:r>
              <a:rPr lang="en-IN" dirty="0"/>
              <a:t> ACI provider - Features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2B287C-46D4-3441-A64E-094328D95EB7}"/>
              </a:ext>
            </a:extLst>
          </p:cNvPr>
          <p:cNvSpPr/>
          <p:nvPr/>
        </p:nvSpPr>
        <p:spPr>
          <a:xfrm>
            <a:off x="12496360" y="3653658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E268B5-B494-044E-B2FF-7A9EFCB58809}"/>
              </a:ext>
            </a:extLst>
          </p:cNvPr>
          <p:cNvSpPr/>
          <p:nvPr/>
        </p:nvSpPr>
        <p:spPr>
          <a:xfrm>
            <a:off x="12496359" y="1343423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Kubelet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EE3A32-CFD9-E445-BADD-40146BE4FD92}"/>
              </a:ext>
            </a:extLst>
          </p:cNvPr>
          <p:cNvSpPr/>
          <p:nvPr/>
        </p:nvSpPr>
        <p:spPr>
          <a:xfrm>
            <a:off x="12496361" y="5857450"/>
            <a:ext cx="1977139" cy="15157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AKS Virtual Nodes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DA411-C534-F345-A586-FE84B99C598E}"/>
              </a:ext>
            </a:extLst>
          </p:cNvPr>
          <p:cNvSpPr txBox="1"/>
          <p:nvPr/>
        </p:nvSpPr>
        <p:spPr>
          <a:xfrm>
            <a:off x="13186211" y="2859139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D2333-3795-8E41-8611-88DCC842FA27}"/>
              </a:ext>
            </a:extLst>
          </p:cNvPr>
          <p:cNvSpPr txBox="1"/>
          <p:nvPr/>
        </p:nvSpPr>
        <p:spPr>
          <a:xfrm>
            <a:off x="13298412" y="5082525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1786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B1897B-3FB5-7E49-97BE-9A0902840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9FA2B-3EEA-8B42-BF87-6991A3D37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run our Kubernetes workloads on </a:t>
            </a:r>
            <a:r>
              <a:rPr lang="en-US" dirty="0">
                <a:solidFill>
                  <a:srgbClr val="0070C0"/>
                </a:solidFill>
              </a:rPr>
              <a:t>Serverless Infrastructure </a:t>
            </a:r>
            <a:r>
              <a:rPr lang="en-US" dirty="0"/>
              <a:t>of Azure which is called </a:t>
            </a:r>
            <a:r>
              <a:rPr lang="en-US" dirty="0">
                <a:solidFill>
                  <a:srgbClr val="0070C0"/>
                </a:solidFill>
              </a:rPr>
              <a:t>Virtual Nodes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Advantages</a:t>
            </a:r>
          </a:p>
          <a:p>
            <a:pPr lvl="1"/>
            <a:r>
              <a:rPr lang="en-US" dirty="0"/>
              <a:t>Scale our applications rapidly </a:t>
            </a:r>
            <a:r>
              <a:rPr lang="en-US" dirty="0">
                <a:solidFill>
                  <a:srgbClr val="0070C0"/>
                </a:solidFill>
              </a:rPr>
              <a:t>without any limitations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Quick Provisioning </a:t>
            </a:r>
            <a:r>
              <a:rPr lang="en-US" dirty="0"/>
              <a:t>of pods  using Virtual Nodes when compared to cluster </a:t>
            </a:r>
            <a:r>
              <a:rPr lang="en-US" dirty="0" err="1"/>
              <a:t>autoscaler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Cluster Autoscaler </a:t>
            </a:r>
            <a:r>
              <a:rPr lang="en-US" dirty="0"/>
              <a:t>need to provision the Nodes in a managed node pool </a:t>
            </a:r>
            <a:r>
              <a:rPr lang="en-US" dirty="0">
                <a:solidFill>
                  <a:srgbClr val="C00000"/>
                </a:solidFill>
              </a:rPr>
              <a:t>first</a:t>
            </a:r>
            <a:r>
              <a:rPr lang="en-US" dirty="0"/>
              <a:t> then only </a:t>
            </a:r>
            <a:r>
              <a:rPr lang="en-US" dirty="0">
                <a:solidFill>
                  <a:srgbClr val="0070C0"/>
                </a:solidFill>
              </a:rPr>
              <a:t>Kubernetes can schedule pods </a:t>
            </a:r>
            <a:r>
              <a:rPr lang="en-US" dirty="0"/>
              <a:t>on those newly  provisioned nodes.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Limitations (Huge and Many)</a:t>
            </a:r>
          </a:p>
          <a:p>
            <a:pPr lvl="1"/>
            <a:r>
              <a:rPr lang="en-IN" dirty="0">
                <a:hlinkClick r:id="rId2"/>
              </a:rPr>
              <a:t>https://docs.microsoft.com/en-us/azure/aks/virtual-nodes-cli#known-limitations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24EF7A-B9FB-BF4F-ACDE-771D2F32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– Virtual Nodes (Serverless)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875D2B-0C1C-1E40-A35C-19D145BCC5FE}"/>
              </a:ext>
            </a:extLst>
          </p:cNvPr>
          <p:cNvSpPr/>
          <p:nvPr/>
        </p:nvSpPr>
        <p:spPr>
          <a:xfrm>
            <a:off x="12679386" y="125828"/>
            <a:ext cx="1890347" cy="15157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Virtual Nodes on</a:t>
            </a:r>
          </a:p>
          <a:p>
            <a:pPr algn="ctr"/>
            <a:r>
              <a:rPr lang="en-US" dirty="0"/>
              <a:t>AKS</a:t>
            </a:r>
          </a:p>
        </p:txBody>
      </p:sp>
    </p:spTree>
    <p:extLst>
      <p:ext uri="{BB962C8B-B14F-4D97-AF65-F5344CB8AC3E}">
        <p14:creationId xmlns:p14="http://schemas.microsoft.com/office/powerpoint/2010/main" val="58836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877" y="-149777"/>
            <a:ext cx="7785051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- </a:t>
            </a:r>
            <a:r>
              <a:rPr lang="en-US" sz="4800" dirty="0">
                <a:solidFill>
                  <a:srgbClr val="00B050"/>
                </a:solidFill>
              </a:rPr>
              <a:t>Virtual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488374" y="849086"/>
            <a:ext cx="13799126" cy="662333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544418" y="867852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1049483" y="1298740"/>
            <a:ext cx="12884726" cy="593238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9364" y="1324671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756721" y="1379838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144834" y="3290312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3292055" y="5467656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915" y="1312975"/>
            <a:ext cx="1009232" cy="100923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8262337" y="1640100"/>
            <a:ext cx="17275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 </a:t>
            </a:r>
          </a:p>
          <a:p>
            <a:r>
              <a:rPr lang="en-US" dirty="0"/>
              <a:t>Control Plane</a:t>
            </a:r>
          </a:p>
        </p:txBody>
      </p:sp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2F91D515-05FE-3C43-ADFD-F73F5BC633B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310" y="3366701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47F94697-7326-8648-9E44-1C0B46CFC3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310" y="446238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6AD4A3FB-A14A-1B4F-A275-8A8CE9F81E1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194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7427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159AE06F-38A6-BE41-BE43-00604F0835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8982" y="33932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37;p35">
            <a:extLst>
              <a:ext uri="{FF2B5EF4-FFF2-40B4-BE49-F238E27FC236}">
                <a16:creationId xmlns:a16="http://schemas.microsoft.com/office/drawing/2014/main" id="{226E9CB0-4B26-9046-97FF-977ED1E33C4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0351" y="44963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37;p35">
            <a:extLst>
              <a:ext uri="{FF2B5EF4-FFF2-40B4-BE49-F238E27FC236}">
                <a16:creationId xmlns:a16="http://schemas.microsoft.com/office/drawing/2014/main" id="{E9FF7979-2800-5140-9213-9D99B3E40E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0881" y="33718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919665A7-6441-CD4A-AFA8-2C93825000B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0845" y="447760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7;p35">
            <a:extLst>
              <a:ext uri="{FF2B5EF4-FFF2-40B4-BE49-F238E27FC236}">
                <a16:creationId xmlns:a16="http://schemas.microsoft.com/office/drawing/2014/main" id="{CFFA7392-55A0-BD4C-8513-D13DBFB3DE1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9455" y="33897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FF2C439F-5DB2-324C-8D10-AF67498439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36228" y="44336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81;p35">
            <a:extLst>
              <a:ext uri="{FF2B5EF4-FFF2-40B4-BE49-F238E27FC236}">
                <a16:creationId xmlns:a16="http://schemas.microsoft.com/office/drawing/2014/main" id="{EEFA4426-10C7-894E-8214-7C3A5EBFE27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961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81;p35">
            <a:extLst>
              <a:ext uri="{FF2B5EF4-FFF2-40B4-BE49-F238E27FC236}">
                <a16:creationId xmlns:a16="http://schemas.microsoft.com/office/drawing/2014/main" id="{DB478CC9-ACDF-7944-BC22-0D3A90D9B1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775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81;p35">
            <a:extLst>
              <a:ext uri="{FF2B5EF4-FFF2-40B4-BE49-F238E27FC236}">
                <a16:creationId xmlns:a16="http://schemas.microsoft.com/office/drawing/2014/main" id="{697EE296-ED2A-D046-95E4-53F31769BD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940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22663" y="827370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514008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9E559-F120-9442-AAA4-FA019F03EFFA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4088674" y="2322207"/>
            <a:ext cx="3475857" cy="633491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521F4E-87BC-2442-B2B7-E56B563FBFC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7564531" y="2322207"/>
            <a:ext cx="3695652" cy="655207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69763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1670331" y="2931260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2947833" y="6141840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</p:spTree>
    <p:extLst>
      <p:ext uri="{BB962C8B-B14F-4D97-AF65-F5344CB8AC3E}">
        <p14:creationId xmlns:p14="http://schemas.microsoft.com/office/powerpoint/2010/main" val="136071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6" grpId="0" animBg="1"/>
      <p:bldP spid="78" grpId="0"/>
      <p:bldP spid="44" grpId="0"/>
      <p:bldP spid="52" grpId="0" animBg="1"/>
      <p:bldP spid="53" grpId="0"/>
      <p:bldP spid="3" grpId="0" animBg="1"/>
      <p:bldP spid="54" grpId="0"/>
      <p:bldP spid="73" grpId="0"/>
      <p:bldP spid="39" grpId="0" animBg="1"/>
      <p:bldP spid="42" grpId="0"/>
      <p:bldP spid="45" grpId="0" animBg="1"/>
      <p:bldP spid="46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4306F7-1FB5-714A-8EA5-1F44A797E0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1AE86A-7C30-DF46-8DDF-79ED4575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68304"/>
            <a:ext cx="7994468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AKS Virtual Nodes  </a:t>
            </a:r>
            <a:r>
              <a:rPr lang="en-US" dirty="0">
                <a:solidFill>
                  <a:srgbClr val="00B050"/>
                </a:solidFill>
              </a:rPr>
              <a:t>NodeSelector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097C8-82EB-584A-9972-5CFD8AF3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485" y="272807"/>
            <a:ext cx="5458653" cy="7272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249F9-ACEA-D14C-91A4-75FAB8268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03" y="1633246"/>
            <a:ext cx="7747903" cy="593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8012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2863" y="2193243"/>
            <a:ext cx="9637105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Virtual Nodes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(Serverless)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Mixed Mode Deployments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5400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5940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9830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570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256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4950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414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5979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92729" y="632716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51757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014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6042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88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14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8124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8124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8124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8124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9288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9288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9288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9288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61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9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63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41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022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7873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16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878174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" y="-63522"/>
            <a:ext cx="11147088" cy="1188851"/>
          </a:xfrm>
        </p:spPr>
        <p:txBody>
          <a:bodyPr>
            <a:noAutofit/>
          </a:bodyPr>
          <a:lstStyle/>
          <a:p>
            <a:r>
              <a:rPr lang="en-US" sz="4000" dirty="0"/>
              <a:t>Azure AKS - </a:t>
            </a:r>
            <a:r>
              <a:rPr lang="en-US" sz="4000" dirty="0">
                <a:solidFill>
                  <a:srgbClr val="00B050"/>
                </a:solidFill>
              </a:rPr>
              <a:t>Virtual Nodes Mixed Mode 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46988" y="979065"/>
            <a:ext cx="14196556" cy="655212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161354" y="954351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7773" y="1379838"/>
            <a:ext cx="13526436" cy="585128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452" y="1411170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1809" y="146633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929121" y="3165914"/>
            <a:ext cx="4197928" cy="33295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4315626" y="6086321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0037" y="5529720"/>
            <a:ext cx="1009232" cy="11132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7226949" y="6584789"/>
            <a:ext cx="161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AKS Cluster 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6321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22663" y="913869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600507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59393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2708307" y="2920890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3898076" y="6503676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8C3A4-4DDB-344C-9DAC-6E0EAC83020F}"/>
              </a:ext>
            </a:extLst>
          </p:cNvPr>
          <p:cNvSpPr/>
          <p:nvPr/>
        </p:nvSpPr>
        <p:spPr>
          <a:xfrm>
            <a:off x="3178503" y="3443245"/>
            <a:ext cx="3686075" cy="26348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0CC054-6C94-B749-A629-3A389896008C}"/>
              </a:ext>
            </a:extLst>
          </p:cNvPr>
          <p:cNvSpPr txBox="1"/>
          <p:nvPr/>
        </p:nvSpPr>
        <p:spPr>
          <a:xfrm>
            <a:off x="3969953" y="5698732"/>
            <a:ext cx="2214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Worker Node</a:t>
            </a:r>
          </a:p>
        </p:txBody>
      </p:sp>
      <p:pic>
        <p:nvPicPr>
          <p:cNvPr id="67" name="Google Shape;637;p35">
            <a:extLst>
              <a:ext uri="{FF2B5EF4-FFF2-40B4-BE49-F238E27FC236}">
                <a16:creationId xmlns:a16="http://schemas.microsoft.com/office/drawing/2014/main" id="{BB040DF6-2823-D043-BCE3-AB84E14062A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1259" y="36988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B1730EA0-0C86-8846-8098-C98F4A3CFE73}"/>
              </a:ext>
            </a:extLst>
          </p:cNvPr>
          <p:cNvSpPr/>
          <p:nvPr/>
        </p:nvSpPr>
        <p:spPr>
          <a:xfrm>
            <a:off x="4238768" y="36471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A4B7B4-4069-9C41-98C2-5FF1D5F60F1B}"/>
              </a:ext>
            </a:extLst>
          </p:cNvPr>
          <p:cNvSpPr txBox="1"/>
          <p:nvPr/>
        </p:nvSpPr>
        <p:spPr>
          <a:xfrm>
            <a:off x="4389761" y="4680226"/>
            <a:ext cx="125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Pod</a:t>
            </a:r>
          </a:p>
        </p:txBody>
      </p:sp>
      <p:pic>
        <p:nvPicPr>
          <p:cNvPr id="72" name="Google Shape;637;p35">
            <a:extLst>
              <a:ext uri="{FF2B5EF4-FFF2-40B4-BE49-F238E27FC236}">
                <a16:creationId xmlns:a16="http://schemas.microsoft.com/office/drawing/2014/main" id="{36EB15A9-0CCA-1047-BF93-D1F82067AFD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90742" y="37631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C18ADF2-BC65-AF4E-8B8A-9FC179020837}"/>
              </a:ext>
            </a:extLst>
          </p:cNvPr>
          <p:cNvSpPr/>
          <p:nvPr/>
        </p:nvSpPr>
        <p:spPr>
          <a:xfrm>
            <a:off x="10328251" y="37114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016352-CFB9-874D-AEF2-CBE35857DE23}"/>
              </a:ext>
            </a:extLst>
          </p:cNvPr>
          <p:cNvSpPr txBox="1"/>
          <p:nvPr/>
        </p:nvSpPr>
        <p:spPr>
          <a:xfrm>
            <a:off x="10274207" y="4731834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Usermgmt</a:t>
            </a:r>
            <a:r>
              <a:rPr lang="en-US" sz="1800" dirty="0"/>
              <a:t>  Pod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0348FAC-DF35-B94E-BF4C-9235517B739F}"/>
              </a:ext>
            </a:extLst>
          </p:cNvPr>
          <p:cNvSpPr/>
          <p:nvPr/>
        </p:nvSpPr>
        <p:spPr>
          <a:xfrm>
            <a:off x="2753632" y="2007381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 Cluster IP Service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C756A74-19A7-C042-BC36-003BF6CA3EF8}"/>
              </a:ext>
            </a:extLst>
          </p:cNvPr>
          <p:cNvSpPr/>
          <p:nvPr/>
        </p:nvSpPr>
        <p:spPr>
          <a:xfrm>
            <a:off x="8795081" y="1997690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/>
              <a:t>UserMgmt</a:t>
            </a:r>
            <a:r>
              <a:rPr lang="en-US" dirty="0"/>
              <a:t>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F56F78-F6D9-3B46-9EB1-6363E9936309}"/>
              </a:ext>
            </a:extLst>
          </p:cNvPr>
          <p:cNvCxnSpPr>
            <a:cxnSpLocks/>
            <a:stCxn id="76" idx="2"/>
            <a:endCxn id="72" idx="0"/>
          </p:cNvCxnSpPr>
          <p:nvPr/>
        </p:nvCxnSpPr>
        <p:spPr>
          <a:xfrm flipH="1">
            <a:off x="11070585" y="2699728"/>
            <a:ext cx="5280" cy="106340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58D2F15-B303-AA46-9934-0BFD0060DB23}"/>
              </a:ext>
            </a:extLst>
          </p:cNvPr>
          <p:cNvCxnSpPr>
            <a:cxnSpLocks/>
            <a:stCxn id="72" idx="1"/>
            <a:endCxn id="12" idx="3"/>
          </p:cNvCxnSpPr>
          <p:nvPr/>
        </p:nvCxnSpPr>
        <p:spPr>
          <a:xfrm rot="10800000">
            <a:off x="7315200" y="2358400"/>
            <a:ext cx="3275542" cy="1884570"/>
          </a:xfrm>
          <a:prstGeom prst="bentConnector3">
            <a:avLst>
              <a:gd name="adj1" fmla="val 6094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033B025-E1A9-8D4D-9C3E-38077224D363}"/>
              </a:ext>
            </a:extLst>
          </p:cNvPr>
          <p:cNvCxnSpPr>
            <a:cxnSpLocks/>
            <a:stCxn id="12" idx="2"/>
            <a:endCxn id="67" idx="0"/>
          </p:cNvCxnSpPr>
          <p:nvPr/>
        </p:nvCxnSpPr>
        <p:spPr>
          <a:xfrm flipH="1">
            <a:off x="4981102" y="2709419"/>
            <a:ext cx="53314" cy="9894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9DB8E73-9FEF-D54C-9155-4A8B8FC9CFCE}"/>
              </a:ext>
            </a:extLst>
          </p:cNvPr>
          <p:cNvCxnSpPr>
            <a:cxnSpLocks/>
          </p:cNvCxnSpPr>
          <p:nvPr/>
        </p:nvCxnSpPr>
        <p:spPr>
          <a:xfrm rot="10800000">
            <a:off x="7269875" y="4960706"/>
            <a:ext cx="757134" cy="655514"/>
          </a:xfrm>
          <a:prstGeom prst="bentConnector3">
            <a:avLst>
              <a:gd name="adj1" fmla="val 26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65BC299-E49F-0143-A517-160816CC3BD6}"/>
              </a:ext>
            </a:extLst>
          </p:cNvPr>
          <p:cNvCxnSpPr>
            <a:stCxn id="43" idx="0"/>
            <a:endCxn id="39" idx="1"/>
          </p:cNvCxnSpPr>
          <p:nvPr/>
        </p:nvCxnSpPr>
        <p:spPr>
          <a:xfrm rot="5400000" flipH="1" flipV="1">
            <a:off x="8147746" y="4829045"/>
            <a:ext cx="567582" cy="833769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393093C4-8F86-8246-B0D9-5949CD0D34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3778" y="-37169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05A48BDF-13E3-254A-BC6D-0FE5281CC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54333" y="-19498"/>
            <a:ext cx="914400" cy="914400"/>
          </a:xfrm>
          <a:prstGeom prst="rect">
            <a:avLst/>
          </a:prstGeom>
        </p:spPr>
      </p:pic>
      <p:pic>
        <p:nvPicPr>
          <p:cNvPr id="80" name="Graphic 79" descr="User">
            <a:extLst>
              <a:ext uri="{FF2B5EF4-FFF2-40B4-BE49-F238E27FC236}">
                <a16:creationId xmlns:a16="http://schemas.microsoft.com/office/drawing/2014/main" id="{21706E0C-36DF-CD4C-8B70-A6B2F5FD0E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42023" y="-15773"/>
            <a:ext cx="914400" cy="914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9A512A6-CB48-914E-8EDF-90F339108933}"/>
              </a:ext>
            </a:extLst>
          </p:cNvPr>
          <p:cNvSpPr txBox="1"/>
          <p:nvPr/>
        </p:nvSpPr>
        <p:spPr>
          <a:xfrm>
            <a:off x="576340" y="675651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278244F-25CF-DC4A-9EAB-FD72C8C3ED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7990" y="5562591"/>
            <a:ext cx="1402291" cy="1402291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15A403E0-1915-3F4D-8C40-0D57ACB4802F}"/>
              </a:ext>
            </a:extLst>
          </p:cNvPr>
          <p:cNvCxnSpPr>
            <a:endCxn id="82" idx="0"/>
          </p:cNvCxnSpPr>
          <p:nvPr/>
        </p:nvCxnSpPr>
        <p:spPr>
          <a:xfrm rot="10800000" flipV="1">
            <a:off x="1279137" y="4353921"/>
            <a:ext cx="3147265" cy="120867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CD18AC7C-6394-314F-835A-5A1582983158}"/>
              </a:ext>
            </a:extLst>
          </p:cNvPr>
          <p:cNvCxnSpPr>
            <a:cxnSpLocks/>
            <a:stCxn id="31" idx="1"/>
            <a:endCxn id="76" idx="0"/>
          </p:cNvCxnSpPr>
          <p:nvPr/>
        </p:nvCxnSpPr>
        <p:spPr>
          <a:xfrm rot="10800000" flipV="1">
            <a:off x="11075866" y="420030"/>
            <a:ext cx="687913" cy="157765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oogle Shape;107;p16">
            <a:extLst>
              <a:ext uri="{FF2B5EF4-FFF2-40B4-BE49-F238E27FC236}">
                <a16:creationId xmlns:a16="http://schemas.microsoft.com/office/drawing/2014/main" id="{1846BEA2-575D-4B4C-ABD4-E14869A7538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39610" y="5102275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108;p16">
            <a:extLst>
              <a:ext uri="{FF2B5EF4-FFF2-40B4-BE49-F238E27FC236}">
                <a16:creationId xmlns:a16="http://schemas.microsoft.com/office/drawing/2014/main" id="{77F2EA11-0BD4-9B49-8DEE-5F532FCD28AC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10320" y="5124801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109;p16">
            <a:extLst>
              <a:ext uri="{FF2B5EF4-FFF2-40B4-BE49-F238E27FC236}">
                <a16:creationId xmlns:a16="http://schemas.microsoft.com/office/drawing/2014/main" id="{E97A3F31-FC70-6D43-858B-A72CB264271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06040" y="5129342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89;p15">
            <a:extLst>
              <a:ext uri="{FF2B5EF4-FFF2-40B4-BE49-F238E27FC236}">
                <a16:creationId xmlns:a16="http://schemas.microsoft.com/office/drawing/2014/main" id="{1FE4C00D-5406-884D-ADA9-523EDCD95F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10616" y="353356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89;p15">
            <a:extLst>
              <a:ext uri="{FF2B5EF4-FFF2-40B4-BE49-F238E27FC236}">
                <a16:creationId xmlns:a16="http://schemas.microsoft.com/office/drawing/2014/main" id="{AC4FD452-92A0-4041-A3D7-FD336C5E0FA4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133338" y="338626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126;p17">
            <a:extLst>
              <a:ext uri="{FF2B5EF4-FFF2-40B4-BE49-F238E27FC236}">
                <a16:creationId xmlns:a16="http://schemas.microsoft.com/office/drawing/2014/main" id="{BF90ECE7-6958-7942-A956-7F2013D1C1F5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79587" y="2043547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126;p17">
            <a:extLst>
              <a:ext uri="{FF2B5EF4-FFF2-40B4-BE49-F238E27FC236}">
                <a16:creationId xmlns:a16="http://schemas.microsoft.com/office/drawing/2014/main" id="{AA2D1983-5440-C34F-9B6C-0BE59BB58CE6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62148" y="2049966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70;p19">
            <a:extLst>
              <a:ext uri="{FF2B5EF4-FFF2-40B4-BE49-F238E27FC236}">
                <a16:creationId xmlns:a16="http://schemas.microsoft.com/office/drawing/2014/main" id="{2FE33462-7F7C-A144-9D8C-C1C5918D6C33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450638" y="5095191"/>
            <a:ext cx="597600" cy="5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71;p19">
            <a:extLst>
              <a:ext uri="{FF2B5EF4-FFF2-40B4-BE49-F238E27FC236}">
                <a16:creationId xmlns:a16="http://schemas.microsoft.com/office/drawing/2014/main" id="{E41B7024-8DED-FA42-848D-E322CB4DFDDB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53204" y="5112967"/>
            <a:ext cx="597600" cy="59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84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6" grpId="0" animBg="1"/>
      <p:bldP spid="78" grpId="0"/>
      <p:bldP spid="44" grpId="0"/>
      <p:bldP spid="52" grpId="0" animBg="1"/>
      <p:bldP spid="53" grpId="0"/>
      <p:bldP spid="3" grpId="0" animBg="1"/>
      <p:bldP spid="54" grpId="0"/>
      <p:bldP spid="73" grpId="0"/>
      <p:bldP spid="39" grpId="0" animBg="1"/>
      <p:bldP spid="42" grpId="0"/>
      <p:bldP spid="45" grpId="0" animBg="1"/>
      <p:bldP spid="46" grpId="0"/>
      <p:bldP spid="10" grpId="0" animBg="1"/>
      <p:bldP spid="48" grpId="0"/>
      <p:bldP spid="68" grpId="0" animBg="1"/>
      <p:bldP spid="69" grpId="0"/>
      <p:bldP spid="74" grpId="0" animBg="1"/>
      <p:bldP spid="75" grpId="0"/>
      <p:bldP spid="12" grpId="0" animBg="1"/>
      <p:bldP spid="76" grpId="0" animBg="1"/>
      <p:bldP spid="8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240" name="Title 211">
            <a:extLst>
              <a:ext uri="{FF2B5EF4-FFF2-40B4-BE49-F238E27FC236}">
                <a16:creationId xmlns:a16="http://schemas.microsoft.com/office/drawing/2014/main" id="{57123F34-A715-F94F-A495-64B3DCCF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DCC1D-5073-D744-856B-8D783B188242}"/>
              </a:ext>
            </a:extLst>
          </p:cNvPr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B9323-7EA7-0941-B336-8AD42CA6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6933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996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66ED50-813E-1E45-8CA0-34417D706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8585B-7334-EE46-943F-7E47A6856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Azure Container Registry is a </a:t>
            </a:r>
            <a:r>
              <a:rPr lang="en-IN" dirty="0">
                <a:solidFill>
                  <a:srgbClr val="0070C0"/>
                </a:solidFill>
              </a:rPr>
              <a:t>managed, private Docker registry </a:t>
            </a:r>
            <a:r>
              <a:rPr lang="en-IN" dirty="0"/>
              <a:t>service </a:t>
            </a:r>
          </a:p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create and maintain</a:t>
            </a:r>
            <a:r>
              <a:rPr lang="en-IN" dirty="0"/>
              <a:t> Azure container registries to store and manage our  private Docker container images.</a:t>
            </a:r>
          </a:p>
          <a:p>
            <a:r>
              <a:rPr lang="en-US" dirty="0"/>
              <a:t>With ACR, we can simplify our </a:t>
            </a:r>
            <a:r>
              <a:rPr lang="en-US" dirty="0">
                <a:solidFill>
                  <a:srgbClr val="0070C0"/>
                </a:solidFill>
              </a:rPr>
              <a:t>container lifecycle management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0070C0"/>
                </a:solidFill>
              </a:rPr>
              <a:t>Geo-replication</a:t>
            </a:r>
            <a:r>
              <a:rPr lang="en-US" dirty="0"/>
              <a:t> to efficiently manage a single registry across multiple regions</a:t>
            </a:r>
          </a:p>
          <a:p>
            <a:r>
              <a:rPr lang="en-US" dirty="0">
                <a:solidFill>
                  <a:srgbClr val="0070C0"/>
                </a:solidFill>
              </a:rPr>
              <a:t>Automated container building </a:t>
            </a:r>
            <a:r>
              <a:rPr lang="en-US" dirty="0"/>
              <a:t>and patching including base image updates and task scheduling</a:t>
            </a:r>
          </a:p>
          <a:p>
            <a:r>
              <a:rPr lang="en-US" dirty="0">
                <a:solidFill>
                  <a:srgbClr val="0070C0"/>
                </a:solidFill>
              </a:rPr>
              <a:t>Integrated security </a:t>
            </a:r>
            <a:r>
              <a:rPr lang="en-US" dirty="0"/>
              <a:t>with Azure Active Directory (Azure AD) authentication, role-based access control, </a:t>
            </a:r>
            <a:r>
              <a:rPr lang="en-US" dirty="0">
                <a:solidFill>
                  <a:srgbClr val="0070C0"/>
                </a:solidFill>
              </a:rPr>
              <a:t>Docker Content Trust </a:t>
            </a:r>
            <a:r>
              <a:rPr lang="en-US" dirty="0"/>
              <a:t>and virtual network integration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4E73A3-EAE9-8B4F-ABD4-F74AD313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11" y="269962"/>
            <a:ext cx="12618720" cy="1188851"/>
          </a:xfrm>
        </p:spPr>
        <p:txBody>
          <a:bodyPr/>
          <a:lstStyle/>
          <a:p>
            <a:r>
              <a:rPr lang="en-US" dirty="0"/>
              <a:t>Azure Container Registry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BA3E855-4625-684D-BCE1-360688439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2789" y="0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0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336790668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</p:spTree>
    <p:extLst>
      <p:ext uri="{BB962C8B-B14F-4D97-AF65-F5344CB8AC3E}">
        <p14:creationId xmlns:p14="http://schemas.microsoft.com/office/powerpoint/2010/main" val="228453333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309411490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924D08-0516-D543-8D82-FE4DC946F5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60321A-2F60-2F45-B6E4-468DF8B4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342"/>
            <a:ext cx="12618720" cy="1188851"/>
          </a:xfrm>
        </p:spPr>
        <p:txBody>
          <a:bodyPr/>
          <a:lstStyle/>
          <a:p>
            <a:r>
              <a:rPr lang="en-US" dirty="0"/>
              <a:t>Azure Container Registry – </a:t>
            </a:r>
            <a:r>
              <a:rPr lang="en-US" dirty="0">
                <a:solidFill>
                  <a:srgbClr val="00B050"/>
                </a:solidFill>
              </a:rPr>
              <a:t>Pricing Tiers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BC5F0E-6201-E54D-A782-48BE8C503583}"/>
              </a:ext>
            </a:extLst>
          </p:cNvPr>
          <p:cNvSpPr/>
          <p:nvPr/>
        </p:nvSpPr>
        <p:spPr>
          <a:xfrm>
            <a:off x="185533" y="898578"/>
            <a:ext cx="4174431" cy="6758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A423D2-F3E0-5745-B622-A16987299323}"/>
              </a:ext>
            </a:extLst>
          </p:cNvPr>
          <p:cNvSpPr/>
          <p:nvPr/>
        </p:nvSpPr>
        <p:spPr>
          <a:xfrm>
            <a:off x="5320750" y="898577"/>
            <a:ext cx="4174431" cy="675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7B87D6-6476-3542-8EBA-93AF106C6DA5}"/>
              </a:ext>
            </a:extLst>
          </p:cNvPr>
          <p:cNvSpPr/>
          <p:nvPr/>
        </p:nvSpPr>
        <p:spPr>
          <a:xfrm>
            <a:off x="10230681" y="898576"/>
            <a:ext cx="4174431" cy="6758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Premium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78FA3C-5EF2-9D4E-861D-6BF7B3F70673}"/>
              </a:ext>
            </a:extLst>
          </p:cNvPr>
          <p:cNvSpPr/>
          <p:nvPr/>
        </p:nvSpPr>
        <p:spPr>
          <a:xfrm>
            <a:off x="185533" y="1789404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Endpoint</a:t>
            </a:r>
          </a:p>
          <a:p>
            <a:pPr algn="ctr"/>
            <a:r>
              <a:rPr lang="en-US" dirty="0"/>
              <a:t>(Public Docker Registry)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A0F36D-E0FB-9748-8FDD-611817A350CB}"/>
              </a:ext>
            </a:extLst>
          </p:cNvPr>
          <p:cNvSpPr/>
          <p:nvPr/>
        </p:nvSpPr>
        <p:spPr>
          <a:xfrm>
            <a:off x="185532" y="275681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Customer Managed Key for Encryption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E16C31-FAC4-954F-B6F2-AEAD5C828FC3}"/>
              </a:ext>
            </a:extLst>
          </p:cNvPr>
          <p:cNvSpPr/>
          <p:nvPr/>
        </p:nvSpPr>
        <p:spPr>
          <a:xfrm>
            <a:off x="5320751" y="1789404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Endpoint</a:t>
            </a:r>
          </a:p>
          <a:p>
            <a:pPr algn="ctr"/>
            <a:r>
              <a:rPr lang="en-US" dirty="0"/>
              <a:t>(Public Docker Registry)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42E0CB-2342-5244-BEE8-9FE7F33FB135}"/>
              </a:ext>
            </a:extLst>
          </p:cNvPr>
          <p:cNvSpPr/>
          <p:nvPr/>
        </p:nvSpPr>
        <p:spPr>
          <a:xfrm>
            <a:off x="5320750" y="275681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Customer Managed Key for Encryption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72C4ED-273E-FE4B-82ED-81694AC08888}"/>
              </a:ext>
            </a:extLst>
          </p:cNvPr>
          <p:cNvSpPr/>
          <p:nvPr/>
        </p:nvSpPr>
        <p:spPr>
          <a:xfrm>
            <a:off x="10230681" y="1789404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&amp; Private Endpoint (Private Docker Registry)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E29A7-6E6F-0E44-A3AB-19FC98403F32}"/>
              </a:ext>
            </a:extLst>
          </p:cNvPr>
          <p:cNvSpPr/>
          <p:nvPr/>
        </p:nvSpPr>
        <p:spPr>
          <a:xfrm>
            <a:off x="10230680" y="275681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use Customer Managed Key for Encryption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BC961F-FFC3-144A-87F0-C67BBCF2F705}"/>
              </a:ext>
            </a:extLst>
          </p:cNvPr>
          <p:cNvSpPr/>
          <p:nvPr/>
        </p:nvSpPr>
        <p:spPr>
          <a:xfrm>
            <a:off x="185532" y="367734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10GB (Max Up to 20TB)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054B86-B098-884A-B5C2-A9A4D2AE565B}"/>
              </a:ext>
            </a:extLst>
          </p:cNvPr>
          <p:cNvSpPr/>
          <p:nvPr/>
        </p:nvSpPr>
        <p:spPr>
          <a:xfrm>
            <a:off x="5320750" y="367734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100GB (Max Up to 20TB)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931130-BA99-644D-8C29-AA9037DDA9E2}"/>
              </a:ext>
            </a:extLst>
          </p:cNvPr>
          <p:cNvSpPr/>
          <p:nvPr/>
        </p:nvSpPr>
        <p:spPr>
          <a:xfrm>
            <a:off x="10230680" y="367734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500GB (Max Up to 20TB)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C23D1F-8257-3B43-BA3A-759932E31157}"/>
              </a:ext>
            </a:extLst>
          </p:cNvPr>
          <p:cNvSpPr/>
          <p:nvPr/>
        </p:nvSpPr>
        <p:spPr>
          <a:xfrm>
            <a:off x="185532" y="6911009"/>
            <a:ext cx="14325598" cy="609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Reference: </a:t>
            </a:r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-us/azure/container-registry/</a:t>
            </a:r>
            <a:r>
              <a:rPr lang="en-US" dirty="0" err="1"/>
              <a:t>container-registry-skus#service-tier-features-and-limits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E791CD-453F-CA43-A891-2CC3A124A79C}"/>
              </a:ext>
            </a:extLst>
          </p:cNvPr>
          <p:cNvSpPr/>
          <p:nvPr/>
        </p:nvSpPr>
        <p:spPr>
          <a:xfrm>
            <a:off x="185532" y="4507540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Geo Replication &amp; Content Trust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04190E-931F-A141-A638-D94F2F101072}"/>
              </a:ext>
            </a:extLst>
          </p:cNvPr>
          <p:cNvSpPr/>
          <p:nvPr/>
        </p:nvSpPr>
        <p:spPr>
          <a:xfrm>
            <a:off x="5320750" y="4507540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Geo Replication &amp; Content Trust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1A325A-DD20-3A41-83F6-1DC557E968F4}"/>
              </a:ext>
            </a:extLst>
          </p:cNvPr>
          <p:cNvSpPr/>
          <p:nvPr/>
        </p:nvSpPr>
        <p:spPr>
          <a:xfrm>
            <a:off x="10230680" y="4507540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Geo Replication &amp; Content Trust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E2BA06-532A-DD41-846A-043C2C86182A}"/>
              </a:ext>
            </a:extLst>
          </p:cNvPr>
          <p:cNvSpPr/>
          <p:nvPr/>
        </p:nvSpPr>
        <p:spPr>
          <a:xfrm>
            <a:off x="185532" y="5357573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30MBps</a:t>
            </a:r>
          </a:p>
          <a:p>
            <a:pPr algn="ctr"/>
            <a:r>
              <a:rPr lang="en-US" dirty="0"/>
              <a:t>Upload Speed: 10MBps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284F14-5023-1848-BB57-C21B2AF2290D}"/>
              </a:ext>
            </a:extLst>
          </p:cNvPr>
          <p:cNvSpPr/>
          <p:nvPr/>
        </p:nvSpPr>
        <p:spPr>
          <a:xfrm>
            <a:off x="5320750" y="5357573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60MBps</a:t>
            </a:r>
          </a:p>
          <a:p>
            <a:pPr algn="ctr"/>
            <a:r>
              <a:rPr lang="en-US" dirty="0"/>
              <a:t>Upload Speed: 20MBps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7D02F3-976B-5744-A8DE-9275235970EC}"/>
              </a:ext>
            </a:extLst>
          </p:cNvPr>
          <p:cNvSpPr/>
          <p:nvPr/>
        </p:nvSpPr>
        <p:spPr>
          <a:xfrm>
            <a:off x="10230680" y="5357573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100MBps</a:t>
            </a:r>
          </a:p>
          <a:p>
            <a:pPr algn="ctr"/>
            <a:r>
              <a:rPr lang="en-US" dirty="0"/>
              <a:t>Upload Speed: 50MBps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4212B0-FA19-5F48-AB78-6383CE3F5238}"/>
              </a:ext>
            </a:extLst>
          </p:cNvPr>
          <p:cNvSpPr/>
          <p:nvPr/>
        </p:nvSpPr>
        <p:spPr>
          <a:xfrm>
            <a:off x="185532" y="615836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$0.167 per day + Other Charges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D01CF0-3E02-9244-88F5-7080542DFECF}"/>
              </a:ext>
            </a:extLst>
          </p:cNvPr>
          <p:cNvSpPr/>
          <p:nvPr/>
        </p:nvSpPr>
        <p:spPr>
          <a:xfrm>
            <a:off x="5320750" y="615836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$0.667 per day + Other Charges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14AD9C-3C53-964D-9F9E-28AD0CAE9655}"/>
              </a:ext>
            </a:extLst>
          </p:cNvPr>
          <p:cNvSpPr/>
          <p:nvPr/>
        </p:nvSpPr>
        <p:spPr>
          <a:xfrm>
            <a:off x="10230680" y="615836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$1.667 per day + Other Charges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2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Integrate ACR &amp; AKS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4481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35423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41" grpId="0"/>
      <p:bldP spid="58" grpId="0" animBg="1"/>
      <p:bldP spid="75" grpId="0"/>
      <p:bldP spid="148" grpId="0"/>
      <p:bldP spid="88" grpId="0"/>
      <p:bldP spid="90" grpId="0"/>
      <p:bldP spid="32" grpId="0"/>
      <p:bldP spid="94" grpId="0"/>
      <p:bldP spid="102" grpId="0"/>
      <p:bldP spid="105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Pull Images from ACR using Service Principal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09DC3E7-A78C-154A-9B99-22933338AEF2}"/>
              </a:ext>
            </a:extLst>
          </p:cNvPr>
          <p:cNvSpPr/>
          <p:nvPr/>
        </p:nvSpPr>
        <p:spPr>
          <a:xfrm>
            <a:off x="12167616" y="85792"/>
            <a:ext cx="2174086" cy="15605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AKS Node Pools</a:t>
            </a:r>
          </a:p>
        </p:txBody>
      </p:sp>
    </p:spTree>
    <p:extLst>
      <p:ext uri="{BB962C8B-B14F-4D97-AF65-F5344CB8AC3E}">
        <p14:creationId xmlns:p14="http://schemas.microsoft.com/office/powerpoint/2010/main" val="201200474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98817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526906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 (ACR)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7D83C7-DFE3-6347-A2AC-82B3E5D850A3}"/>
              </a:ext>
            </a:extLst>
          </p:cNvPr>
          <p:cNvSpPr/>
          <p:nvPr/>
        </p:nvSpPr>
        <p:spPr>
          <a:xfrm>
            <a:off x="6128951" y="3891395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DF953A-3807-6A4D-A308-86FB638E65ED}"/>
              </a:ext>
            </a:extLst>
          </p:cNvPr>
          <p:cNvSpPr txBox="1"/>
          <p:nvPr/>
        </p:nvSpPr>
        <p:spPr>
          <a:xfrm>
            <a:off x="7131897" y="6719048"/>
            <a:ext cx="1872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Node Pool</a:t>
            </a:r>
          </a:p>
        </p:txBody>
      </p:sp>
    </p:spTree>
    <p:extLst>
      <p:ext uri="{BB962C8B-B14F-4D97-AF65-F5344CB8AC3E}">
        <p14:creationId xmlns:p14="http://schemas.microsoft.com/office/powerpoint/2010/main" val="277078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41" grpId="0"/>
      <p:bldP spid="58" grpId="0" animBg="1"/>
      <p:bldP spid="75" grpId="0"/>
      <p:bldP spid="148" grpId="0"/>
      <p:bldP spid="88" grpId="0"/>
      <p:bldP spid="90" grpId="0"/>
      <p:bldP spid="32" grpId="0"/>
      <p:bldP spid="102" grpId="0"/>
      <p:bldP spid="105" grpId="0"/>
      <p:bldP spid="4" grpId="0" animBg="1"/>
      <p:bldP spid="43" grpId="0" animBg="1"/>
      <p:bldP spid="44" grpId="0" animBg="1"/>
      <p:bldP spid="47" grpId="0" animBg="1"/>
      <p:bldP spid="47" grpId="1" animBg="1"/>
      <p:bldP spid="49" grpId="0"/>
      <p:bldP spid="4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2D9D22-1BDF-124E-982D-EAC1489DB6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9C28BE-990A-2E4F-B236-F3E63071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Virtual Nodes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AAF284-19FB-1842-AC1E-755371F9FF88}"/>
              </a:ext>
            </a:extLst>
          </p:cNvPr>
          <p:cNvSpPr/>
          <p:nvPr/>
        </p:nvSpPr>
        <p:spPr>
          <a:xfrm>
            <a:off x="60666" y="2037380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Virtual Kubelet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7824ED-9B22-CA42-97D4-CE46DB6C4BEE}"/>
              </a:ext>
            </a:extLst>
          </p:cNvPr>
          <p:cNvSpPr/>
          <p:nvPr/>
        </p:nvSpPr>
        <p:spPr>
          <a:xfrm>
            <a:off x="5246325" y="2063506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Container Instances</a:t>
            </a:r>
          </a:p>
          <a:p>
            <a:pPr algn="ctr"/>
            <a:r>
              <a:rPr lang="en-US" sz="5000" dirty="0"/>
              <a:t>ACI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057F95-6781-994B-92B2-2F1A1A6782A5}"/>
              </a:ext>
            </a:extLst>
          </p:cNvPr>
          <p:cNvSpPr/>
          <p:nvPr/>
        </p:nvSpPr>
        <p:spPr>
          <a:xfrm>
            <a:off x="10336487" y="2037379"/>
            <a:ext cx="4206239" cy="4154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Virtual Nodes on</a:t>
            </a:r>
          </a:p>
          <a:p>
            <a:pPr algn="ctr"/>
            <a:r>
              <a:rPr lang="en-US" sz="5000" dirty="0"/>
              <a:t>AKS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04074-2C77-6844-B42A-8DAC942E305B}"/>
              </a:ext>
            </a:extLst>
          </p:cNvPr>
          <p:cNvSpPr txBox="1"/>
          <p:nvPr/>
        </p:nvSpPr>
        <p:spPr>
          <a:xfrm>
            <a:off x="4454323" y="3453078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56EE5-14AC-9648-AB78-3F27BC8950D0}"/>
              </a:ext>
            </a:extLst>
          </p:cNvPr>
          <p:cNvSpPr txBox="1"/>
          <p:nvPr/>
        </p:nvSpPr>
        <p:spPr>
          <a:xfrm>
            <a:off x="9562085" y="3453077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13987269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Pull Images from ACR using Service Principal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57851FF-FE45-444A-BC50-6B8D84E3249B}"/>
              </a:ext>
            </a:extLst>
          </p:cNvPr>
          <p:cNvSpPr/>
          <p:nvPr/>
        </p:nvSpPr>
        <p:spPr>
          <a:xfrm>
            <a:off x="12167616" y="85792"/>
            <a:ext cx="2174086" cy="15605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 on</a:t>
            </a:r>
          </a:p>
          <a:p>
            <a:pPr algn="ctr"/>
            <a:r>
              <a:rPr lang="en-US" dirty="0"/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32036568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 (ACR)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72633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9629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Docker Image to ACR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B55CA-0FDD-684F-8615-68495E589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CDCC66-6D6A-CE4D-BE8B-2D8DDB095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50E0D-5DC8-D747-B787-6A10C486F2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FCE009A-770A-224C-896B-40A246E7FC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48D248-BDE8-984A-BA47-1CA718FE3894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DDE7A3-C7B8-FA40-9661-9A0B95A1C928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58F323-073D-204A-87E6-4C7658CF2E0B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6C6EC4-3EDE-304D-ADEA-ECC96C53604C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23936536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18917" y="-781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Azure DevOps Pipelines – </a:t>
            </a:r>
            <a:r>
              <a:rPr lang="en-US" sz="4000" dirty="0">
                <a:solidFill>
                  <a:srgbClr val="00B050"/>
                </a:solidFill>
              </a:rPr>
              <a:t>Build &amp; Push Docker Image to ACR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88" y="5600647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4" y="3010487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0"/>
            <a:endCxn id="4" idx="2"/>
          </p:cNvCxnSpPr>
          <p:nvPr/>
        </p:nvCxnSpPr>
        <p:spPr>
          <a:xfrm flipH="1" flipV="1">
            <a:off x="690708" y="4098555"/>
            <a:ext cx="19349" cy="15020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4655" y="2231480"/>
            <a:ext cx="766642" cy="7666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4392" y="3061696"/>
            <a:ext cx="985651" cy="98565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830686" y="1496837"/>
            <a:ext cx="5771874" cy="4000535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938873" y="1530195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2071164" y="2183914"/>
            <a:ext cx="3314988" cy="2820729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964861" y="2328923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834373" y="4154043"/>
            <a:ext cx="20470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  <a:p>
            <a:r>
              <a:rPr lang="en-US" dirty="0"/>
              <a:t>(Build &amp; Push)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7148" y="2759810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91655" y="662302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1234742" y="3554521"/>
            <a:ext cx="206965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7768" y="3024850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5451121" y="4088061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stCxn id="18" idx="3"/>
            <a:endCxn id="56" idx="1"/>
          </p:cNvCxnSpPr>
          <p:nvPr/>
        </p:nvCxnSpPr>
        <p:spPr>
          <a:xfrm>
            <a:off x="4290043" y="3554522"/>
            <a:ext cx="1597725" cy="19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B774A19-E7B6-7142-8918-B97D95AEAF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3189" y="1342246"/>
            <a:ext cx="5356028" cy="59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2C723F-6F49-3742-906E-F53D222BE4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044E29-CC80-F047-8635-05A2D9C4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006" y="272807"/>
            <a:ext cx="13319543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DevOps Pipelines – </a:t>
            </a:r>
            <a:r>
              <a:rPr lang="en-US" sz="4200" dirty="0">
                <a:solidFill>
                  <a:srgbClr val="00B050"/>
                </a:solidFill>
              </a:rPr>
              <a:t>Build &amp; Push Docker Image to ACR</a:t>
            </a:r>
            <a:endParaRPr lang="en-US" sz="4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4BFC5-3FC5-C04E-92B6-39421A973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06" y="1709289"/>
            <a:ext cx="13765377" cy="48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972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668" y="219324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Docker Image to ACR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 to AKS</a:t>
            </a:r>
            <a:endParaRPr lang="en-US" sz="65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A62975-7495-AE4B-BD76-CA48D1F5B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6BD6721-16E0-A74B-85E7-7527FB17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BF7EBC-10E7-6347-937F-9ED9616F7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7D7BFC-FF34-D34A-BC29-B1E11422F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A8721-7351-6D49-96BF-A6B38332D4A7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52EA2-5CA9-EA4F-A0F7-DFE02530555C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B38B42-004D-1946-8A01-75855DD2A25A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3C7247-8057-8044-ADB7-581A61D7F1D3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36830330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039404" y="-24549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Build &amp; Push Docker Image to ACR &amp; Deploy to AKS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708" y="387251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" y="2252210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2"/>
            <a:endCxn id="4" idx="0"/>
          </p:cNvCxnSpPr>
          <p:nvPr/>
        </p:nvCxnSpPr>
        <p:spPr>
          <a:xfrm flipH="1">
            <a:off x="639760" y="1364388"/>
            <a:ext cx="5517" cy="8878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8411" y="814818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015" y="1608513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580812" y="742122"/>
            <a:ext cx="12882370" cy="681437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2778878" y="727914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747720" y="893180"/>
            <a:ext cx="8216087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35744" y="880790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583935" y="154426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4961" y="326315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26875" y="125060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183794" y="2796244"/>
            <a:ext cx="902538" cy="79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8023" y="5717059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1623060" y="6729819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449629" y="3161710"/>
            <a:ext cx="12995" cy="255534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892532" y="1544266"/>
            <a:ext cx="7734944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086332" y="2441015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DF7541-098B-BA49-B119-2263D48C805C}"/>
              </a:ext>
            </a:extLst>
          </p:cNvPr>
          <p:cNvSpPr/>
          <p:nvPr/>
        </p:nvSpPr>
        <p:spPr>
          <a:xfrm>
            <a:off x="6993640" y="2421934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Deploy to AKS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3733781" y="3694043"/>
            <a:ext cx="10274319" cy="362115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322351" y="374210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063194" y="3742101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6657309" y="4285275"/>
            <a:ext cx="3428098" cy="1684438"/>
            <a:chOff x="5441025" y="4551260"/>
            <a:chExt cx="3428098" cy="168443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5962304" y="4551260"/>
              <a:ext cx="1764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default namespace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1D8250-B563-AE42-B70D-6E819350DD5B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4557245" y="2785138"/>
            <a:ext cx="2436395" cy="190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6806A1-4B48-304D-A3CE-C3867BF9F61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229097" y="3148342"/>
            <a:ext cx="0" cy="11593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687A649-64D8-DC46-9840-79B641526496}"/>
              </a:ext>
            </a:extLst>
          </p:cNvPr>
          <p:cNvCxnSpPr>
            <a:stCxn id="56" idx="3"/>
            <a:endCxn id="33" idx="2"/>
          </p:cNvCxnSpPr>
          <p:nvPr/>
        </p:nvCxnSpPr>
        <p:spPr>
          <a:xfrm flipV="1">
            <a:off x="2981234" y="5931320"/>
            <a:ext cx="5396398" cy="317345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1269590" y="243079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54856" y="179725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2492412" y="4447010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0A2776-06F9-A741-918F-EA38E5F3525C}"/>
              </a:ext>
            </a:extLst>
          </p:cNvPr>
          <p:cNvSpPr/>
          <p:nvPr/>
        </p:nvSpPr>
        <p:spPr>
          <a:xfrm>
            <a:off x="5481680" y="24106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D0F1E6-AD49-934E-A4AD-61E1D6C13A24}"/>
              </a:ext>
            </a:extLst>
          </p:cNvPr>
          <p:cNvSpPr/>
          <p:nvPr/>
        </p:nvSpPr>
        <p:spPr>
          <a:xfrm>
            <a:off x="8283828" y="37662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C3CF4F8-B23A-A447-9A85-D1376C23691E}"/>
              </a:ext>
            </a:extLst>
          </p:cNvPr>
          <p:cNvSpPr/>
          <p:nvPr/>
        </p:nvSpPr>
        <p:spPr>
          <a:xfrm>
            <a:off x="5263343" y="582452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5038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  <p:bldP spid="20" grpId="0" animBg="1"/>
      <p:bldP spid="9" grpId="0" animBg="1"/>
      <p:bldP spid="9" grpId="1" animBg="1"/>
      <p:bldP spid="27" grpId="0" animBg="1"/>
      <p:bldP spid="27" grpId="1" animBg="1"/>
      <p:bldP spid="26" grpId="0" animBg="1"/>
      <p:bldP spid="29" grpId="0"/>
      <p:bldP spid="24" grpId="0" animBg="1"/>
      <p:bldP spid="55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059" y="198806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Docker Image to ACR, Publish Artifacts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C00000"/>
                </a:solidFill>
              </a:rPr>
              <a:t>STARTER PIPELINE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187534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074720"/>
            <a:ext cx="3368459" cy="3368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A62975-7495-AE4B-BD76-CA48D1F5B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6BD6721-16E0-A74B-85E7-7527FB17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BF7EBC-10E7-6347-937F-9ED9616F7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7D7BFC-FF34-D34A-BC29-B1E11422F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A8721-7351-6D49-96BF-A6B38332D4A7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52EA2-5CA9-EA4F-A0F7-DFE02530555C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B38B42-004D-1946-8A01-75855DD2A25A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3C7247-8057-8044-ADB7-581A61D7F1D3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D224D3-1CEB-D343-A80C-E1A5095C14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8315" y="6423131"/>
            <a:ext cx="1179436" cy="115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1522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D11355-C1AC-ED4A-ABEC-7FA40003EB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AEC8C-7A75-E949-B668-08849350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Key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7FAB97-0018-3140-A6CE-26667009C8A1}"/>
              </a:ext>
            </a:extLst>
          </p:cNvPr>
          <p:cNvSpPr/>
          <p:nvPr/>
        </p:nvSpPr>
        <p:spPr>
          <a:xfrm>
            <a:off x="2871858" y="2090311"/>
            <a:ext cx="269738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FCD353-0888-6C47-8C45-14ACF3D909CA}"/>
              </a:ext>
            </a:extLst>
          </p:cNvPr>
          <p:cNvSpPr/>
          <p:nvPr/>
        </p:nvSpPr>
        <p:spPr>
          <a:xfrm>
            <a:off x="6199011" y="2090311"/>
            <a:ext cx="2280212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236EB-79F4-9344-9CE8-A1592D3BEEFD}"/>
              </a:ext>
            </a:extLst>
          </p:cNvPr>
          <p:cNvSpPr/>
          <p:nvPr/>
        </p:nvSpPr>
        <p:spPr>
          <a:xfrm>
            <a:off x="8967288" y="2090311"/>
            <a:ext cx="532963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9449E2-BAB7-AB44-94E0-016B5E7D4F63}"/>
              </a:ext>
            </a:extLst>
          </p:cNvPr>
          <p:cNvSpPr/>
          <p:nvPr/>
        </p:nvSpPr>
        <p:spPr>
          <a:xfrm>
            <a:off x="92066" y="2808952"/>
            <a:ext cx="1488311" cy="6431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94ED73-1BDB-1E49-9838-7E38140F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05" y="4252743"/>
            <a:ext cx="1088068" cy="1088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17CB33-6CE1-D64C-977C-5EB3F2B1E77A}"/>
              </a:ext>
            </a:extLst>
          </p:cNvPr>
          <p:cNvSpPr txBox="1"/>
          <p:nvPr/>
        </p:nvSpPr>
        <p:spPr>
          <a:xfrm>
            <a:off x="1363673" y="46140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B70F14E4-B43A-D847-9DE2-C349F6941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480" y="630612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A5A3FB-DA4A-4E49-B328-6376FFFE3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3722" y="64518"/>
            <a:ext cx="1188851" cy="11888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2C6857-A649-8340-93AE-834744A5A55A}"/>
              </a:ext>
            </a:extLst>
          </p:cNvPr>
          <p:cNvSpPr txBox="1"/>
          <p:nvPr/>
        </p:nvSpPr>
        <p:spPr>
          <a:xfrm>
            <a:off x="1286757" y="6682997"/>
            <a:ext cx="1256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Developer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0E43A-0315-7E4F-A671-02D6098C86AE}"/>
              </a:ext>
            </a:extLst>
          </p:cNvPr>
          <p:cNvSpPr txBox="1"/>
          <p:nvPr/>
        </p:nvSpPr>
        <p:spPr>
          <a:xfrm>
            <a:off x="3693725" y="2177590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70590E-49B0-7C40-92D1-204E5036C5B4}"/>
              </a:ext>
            </a:extLst>
          </p:cNvPr>
          <p:cNvSpPr txBox="1"/>
          <p:nvPr/>
        </p:nvSpPr>
        <p:spPr>
          <a:xfrm>
            <a:off x="6808718" y="2162751"/>
            <a:ext cx="937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C4F0B-0CB0-964B-9E00-441F8B93226B}"/>
              </a:ext>
            </a:extLst>
          </p:cNvPr>
          <p:cNvSpPr txBox="1"/>
          <p:nvPr/>
        </p:nvSpPr>
        <p:spPr>
          <a:xfrm>
            <a:off x="11074097" y="2163660"/>
            <a:ext cx="816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5A7ACB-6063-E942-A917-09E1E00F16FE}"/>
              </a:ext>
            </a:extLst>
          </p:cNvPr>
          <p:cNvSpPr/>
          <p:nvPr/>
        </p:nvSpPr>
        <p:spPr>
          <a:xfrm>
            <a:off x="3138447" y="2849557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4FF4711-4E01-C341-91AC-80B0DA73B586}"/>
              </a:ext>
            </a:extLst>
          </p:cNvPr>
          <p:cNvSpPr/>
          <p:nvPr/>
        </p:nvSpPr>
        <p:spPr>
          <a:xfrm>
            <a:off x="3117418" y="3835441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AA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953E43-A38C-7E4D-A939-F6A06BBECA0C}"/>
              </a:ext>
            </a:extLst>
          </p:cNvPr>
          <p:cNvSpPr/>
          <p:nvPr/>
        </p:nvSpPr>
        <p:spPr>
          <a:xfrm>
            <a:off x="3117418" y="4787704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Stage-3: BB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56B1960-0323-1D4A-B89D-0604A6A72183}"/>
              </a:ext>
            </a:extLst>
          </p:cNvPr>
          <p:cNvSpPr/>
          <p:nvPr/>
        </p:nvSpPr>
        <p:spPr>
          <a:xfrm>
            <a:off x="6428578" y="2866861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37BD1F-AA70-1640-82D0-76FBF96FE311}"/>
              </a:ext>
            </a:extLst>
          </p:cNvPr>
          <p:cNvSpPr/>
          <p:nvPr/>
        </p:nvSpPr>
        <p:spPr>
          <a:xfrm>
            <a:off x="6579045" y="3441091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B0BE38-E8FC-C942-A013-50877EDC7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2987508"/>
            <a:ext cx="406400" cy="368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DF4DFA-B567-254C-86C7-3516C2054D5B}"/>
              </a:ext>
            </a:extLst>
          </p:cNvPr>
          <p:cNvSpPr txBox="1"/>
          <p:nvPr/>
        </p:nvSpPr>
        <p:spPr>
          <a:xfrm>
            <a:off x="7032021" y="2962704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598357C-4FC5-9B47-B86E-A1DCA2461A95}"/>
              </a:ext>
            </a:extLst>
          </p:cNvPr>
          <p:cNvSpPr/>
          <p:nvPr/>
        </p:nvSpPr>
        <p:spPr>
          <a:xfrm>
            <a:off x="6428578" y="4355230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D4B947-F02C-3A45-A2BE-12FA60C186C5}"/>
              </a:ext>
            </a:extLst>
          </p:cNvPr>
          <p:cNvSpPr/>
          <p:nvPr/>
        </p:nvSpPr>
        <p:spPr>
          <a:xfrm>
            <a:off x="6579045" y="4929460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DB9DAA-C6F6-2745-88B7-88D2D9A2A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4475877"/>
            <a:ext cx="406400" cy="368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85DA040-BCCD-B042-B9DC-DCF1AF4CF8B6}"/>
              </a:ext>
            </a:extLst>
          </p:cNvPr>
          <p:cNvSpPr txBox="1"/>
          <p:nvPr/>
        </p:nvSpPr>
        <p:spPr>
          <a:xfrm>
            <a:off x="7032021" y="4451073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29728-7F7C-7940-862E-C19F0F78798A}"/>
              </a:ext>
            </a:extLst>
          </p:cNvPr>
          <p:cNvSpPr/>
          <p:nvPr/>
        </p:nvSpPr>
        <p:spPr>
          <a:xfrm>
            <a:off x="6579045" y="5814304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8DA0A08-7C69-F043-8D22-561B9114A187}"/>
              </a:ext>
            </a:extLst>
          </p:cNvPr>
          <p:cNvSpPr/>
          <p:nvPr/>
        </p:nvSpPr>
        <p:spPr>
          <a:xfrm>
            <a:off x="9304749" y="28512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Step-1: </a:t>
            </a:r>
            <a:r>
              <a:rPr lang="en-IN" sz="2000" dirty="0"/>
              <a:t>script: echo Hello, world!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CFBC30A-3DBD-B34A-9B2A-0B45EF152B58}"/>
              </a:ext>
            </a:extLst>
          </p:cNvPr>
          <p:cNvSpPr/>
          <p:nvPr/>
        </p:nvSpPr>
        <p:spPr>
          <a:xfrm>
            <a:off x="9304749" y="3859539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Step-2: </a:t>
            </a:r>
            <a:r>
              <a:rPr lang="en-IN" sz="2000" dirty="0"/>
              <a:t>Task-1:  Docker Build &amp; Push to ACR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7A9FE28-FDFD-2540-945D-CE9B34521E0B}"/>
              </a:ext>
            </a:extLst>
          </p:cNvPr>
          <p:cNvSpPr/>
          <p:nvPr/>
        </p:nvSpPr>
        <p:spPr>
          <a:xfrm>
            <a:off x="9304749" y="4846218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Step-3: </a:t>
            </a:r>
            <a:r>
              <a:rPr lang="en-IN" sz="2000" dirty="0"/>
              <a:t>Task-2: Copy Files to Build Artifact Directory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0B8448-264C-2C47-9B8D-59E507CDF99D}"/>
              </a:ext>
            </a:extLst>
          </p:cNvPr>
          <p:cNvSpPr/>
          <p:nvPr/>
        </p:nvSpPr>
        <p:spPr>
          <a:xfrm>
            <a:off x="9304749" y="57228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Step-4: </a:t>
            </a:r>
            <a:r>
              <a:rPr lang="en-IN" sz="2000" dirty="0"/>
              <a:t>Task-3: Publish Artifacts to Azure Pipelines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476FB1D-F23B-5A42-8BCE-6C4E56A57FA3}"/>
              </a:ext>
            </a:extLst>
          </p:cNvPr>
          <p:cNvSpPr/>
          <p:nvPr/>
        </p:nvSpPr>
        <p:spPr>
          <a:xfrm>
            <a:off x="3132202" y="5724616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Stage-4: CC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5E00E26-01F0-7B40-ACA0-67691EE5D915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790680" y="5340811"/>
            <a:ext cx="28959" cy="9653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748046-4B17-3546-9BD2-297F1F1A3D2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819639" y="3452086"/>
            <a:ext cx="16583" cy="80065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393FDFE-9A7B-2A45-B775-80B17FBC7224}"/>
              </a:ext>
            </a:extLst>
          </p:cNvPr>
          <p:cNvCxnSpPr>
            <a:stCxn id="8" idx="6"/>
            <a:endCxn id="18" idx="1"/>
          </p:cNvCxnSpPr>
          <p:nvPr/>
        </p:nvCxnSpPr>
        <p:spPr>
          <a:xfrm>
            <a:off x="1580377" y="3130519"/>
            <a:ext cx="1558070" cy="148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78F3CC-6AD1-3A4E-99D1-53DC58F64B2E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>
            <a:off x="5339673" y="3145324"/>
            <a:ext cx="1239372" cy="5579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C0740F-508E-D941-B2FD-9C0C38CB4C46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8130053" y="3147041"/>
            <a:ext cx="1174696" cy="5672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FF2880-949B-6D47-906E-600903F71977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1702607" y="3442808"/>
            <a:ext cx="0" cy="4167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B5D9DD-80B3-A94E-B68D-69F9C6F12900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1702607" y="4451073"/>
            <a:ext cx="0" cy="3951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60B9A0-7B9A-9845-A8C8-80F76B39F432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1702607" y="5437752"/>
            <a:ext cx="0" cy="2851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97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4" grpId="0"/>
      <p:bldP spid="25" grpId="0" animBg="1"/>
      <p:bldP spid="26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877" y="-149777"/>
            <a:ext cx="7785051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- </a:t>
            </a:r>
            <a:r>
              <a:rPr lang="en-US" sz="4800" dirty="0">
                <a:solidFill>
                  <a:srgbClr val="00B050"/>
                </a:solidFill>
              </a:rPr>
              <a:t>Virtual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488374" y="849086"/>
            <a:ext cx="13799126" cy="662333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544418" y="867852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1049483" y="1298740"/>
            <a:ext cx="12884726" cy="593238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9364" y="1324671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756721" y="1379838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144834" y="3290312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3292055" y="5467656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915" y="1312975"/>
            <a:ext cx="1009232" cy="100923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8262337" y="1640100"/>
            <a:ext cx="17275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 </a:t>
            </a:r>
          </a:p>
          <a:p>
            <a:r>
              <a:rPr lang="en-US" dirty="0"/>
              <a:t>Control Plane</a:t>
            </a:r>
          </a:p>
        </p:txBody>
      </p:sp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2F91D515-05FE-3C43-ADFD-F73F5BC633B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310" y="3366701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47F94697-7326-8648-9E44-1C0B46CFC3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310" y="446238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6AD4A3FB-A14A-1B4F-A275-8A8CE9F81E1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194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7427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159AE06F-38A6-BE41-BE43-00604F0835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8982" y="33932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37;p35">
            <a:extLst>
              <a:ext uri="{FF2B5EF4-FFF2-40B4-BE49-F238E27FC236}">
                <a16:creationId xmlns:a16="http://schemas.microsoft.com/office/drawing/2014/main" id="{226E9CB0-4B26-9046-97FF-977ED1E33C4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0351" y="44963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37;p35">
            <a:extLst>
              <a:ext uri="{FF2B5EF4-FFF2-40B4-BE49-F238E27FC236}">
                <a16:creationId xmlns:a16="http://schemas.microsoft.com/office/drawing/2014/main" id="{E9FF7979-2800-5140-9213-9D99B3E40E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0881" y="33718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919665A7-6441-CD4A-AFA8-2C93825000B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0845" y="447760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7;p35">
            <a:extLst>
              <a:ext uri="{FF2B5EF4-FFF2-40B4-BE49-F238E27FC236}">
                <a16:creationId xmlns:a16="http://schemas.microsoft.com/office/drawing/2014/main" id="{CFFA7392-55A0-BD4C-8513-D13DBFB3DE1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9455" y="33897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FF2C439F-5DB2-324C-8D10-AF67498439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36228" y="44336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81;p35">
            <a:extLst>
              <a:ext uri="{FF2B5EF4-FFF2-40B4-BE49-F238E27FC236}">
                <a16:creationId xmlns:a16="http://schemas.microsoft.com/office/drawing/2014/main" id="{EEFA4426-10C7-894E-8214-7C3A5EBFE27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961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81;p35">
            <a:extLst>
              <a:ext uri="{FF2B5EF4-FFF2-40B4-BE49-F238E27FC236}">
                <a16:creationId xmlns:a16="http://schemas.microsoft.com/office/drawing/2014/main" id="{DB478CC9-ACDF-7944-BC22-0D3A90D9B1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775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81;p35">
            <a:extLst>
              <a:ext uri="{FF2B5EF4-FFF2-40B4-BE49-F238E27FC236}">
                <a16:creationId xmlns:a16="http://schemas.microsoft.com/office/drawing/2014/main" id="{697EE296-ED2A-D046-95E4-53F31769BD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940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22663" y="827370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514008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9E559-F120-9442-AAA4-FA019F03EFFA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4088674" y="2322207"/>
            <a:ext cx="3475857" cy="633491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521F4E-87BC-2442-B2B7-E56B563FBFC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7564531" y="2322207"/>
            <a:ext cx="3695652" cy="655207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69763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1670331" y="2931260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2947833" y="6141840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</p:spTree>
    <p:extLst>
      <p:ext uri="{BB962C8B-B14F-4D97-AF65-F5344CB8AC3E}">
        <p14:creationId xmlns:p14="http://schemas.microsoft.com/office/powerpoint/2010/main" val="9710172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A394BC-0FD7-A849-A220-CF004AB4A7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AF6D01F-57AB-3446-B153-75A09DC4BD26}"/>
              </a:ext>
            </a:extLst>
          </p:cNvPr>
          <p:cNvSpPr txBox="1">
            <a:spLocks/>
          </p:cNvSpPr>
          <p:nvPr/>
        </p:nvSpPr>
        <p:spPr>
          <a:xfrm>
            <a:off x="1005840" y="-4654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Pipelines – Key Concepts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75FDD-6857-A548-850A-9DC20B7D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722" y="256247"/>
            <a:ext cx="1188851" cy="11888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0859D7-A538-C545-8FBD-2A8364A5027B}"/>
              </a:ext>
            </a:extLst>
          </p:cNvPr>
          <p:cNvSpPr/>
          <p:nvPr/>
        </p:nvSpPr>
        <p:spPr>
          <a:xfrm>
            <a:off x="67680" y="1248756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168D3-7DBD-0543-9299-10BD29407DEA}"/>
              </a:ext>
            </a:extLst>
          </p:cNvPr>
          <p:cNvSpPr/>
          <p:nvPr/>
        </p:nvSpPr>
        <p:spPr>
          <a:xfrm>
            <a:off x="1590300" y="1256755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DD5AD-5CB6-8046-8FD1-335E4BA77F0C}"/>
              </a:ext>
            </a:extLst>
          </p:cNvPr>
          <p:cNvSpPr/>
          <p:nvPr/>
        </p:nvSpPr>
        <p:spPr>
          <a:xfrm>
            <a:off x="3158056" y="12567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5DD85C-DEC7-1B48-95CD-0ECFF3BBC56D}"/>
              </a:ext>
            </a:extLst>
          </p:cNvPr>
          <p:cNvSpPr/>
          <p:nvPr/>
        </p:nvSpPr>
        <p:spPr>
          <a:xfrm>
            <a:off x="3158057" y="1851969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0DD4FE-7777-8641-9A38-8BBFD15FDFAB}"/>
              </a:ext>
            </a:extLst>
          </p:cNvPr>
          <p:cNvSpPr/>
          <p:nvPr/>
        </p:nvSpPr>
        <p:spPr>
          <a:xfrm>
            <a:off x="4597012" y="1858736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7ADAF-6310-DD4B-A561-6F19B7339A16}"/>
              </a:ext>
            </a:extLst>
          </p:cNvPr>
          <p:cNvSpPr/>
          <p:nvPr/>
        </p:nvSpPr>
        <p:spPr>
          <a:xfrm>
            <a:off x="6035967" y="1865960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BA5C7-9C1E-254A-BD1E-75F7396C962F}"/>
              </a:ext>
            </a:extLst>
          </p:cNvPr>
          <p:cNvSpPr/>
          <p:nvPr/>
        </p:nvSpPr>
        <p:spPr>
          <a:xfrm>
            <a:off x="6035968" y="2318704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4DB17E-D9CB-B045-A01D-A07F0D62377F}"/>
              </a:ext>
            </a:extLst>
          </p:cNvPr>
          <p:cNvSpPr/>
          <p:nvPr/>
        </p:nvSpPr>
        <p:spPr>
          <a:xfrm>
            <a:off x="3158057" y="327226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6A8354-4CDF-DA4F-8362-C63A4B89F858}"/>
              </a:ext>
            </a:extLst>
          </p:cNvPr>
          <p:cNvSpPr/>
          <p:nvPr/>
        </p:nvSpPr>
        <p:spPr>
          <a:xfrm>
            <a:off x="4597012" y="3278737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B42584-88AF-DD43-8CF8-9F25A8AC4FAB}"/>
              </a:ext>
            </a:extLst>
          </p:cNvPr>
          <p:cNvSpPr/>
          <p:nvPr/>
        </p:nvSpPr>
        <p:spPr>
          <a:xfrm>
            <a:off x="6035968" y="3258953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A786EC-AB0F-C64C-8074-664ACECA216D}"/>
              </a:ext>
            </a:extLst>
          </p:cNvPr>
          <p:cNvSpPr/>
          <p:nvPr/>
        </p:nvSpPr>
        <p:spPr>
          <a:xfrm>
            <a:off x="6035968" y="3738705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BECFEF-4678-1541-9439-C12AA7FB2AD6}"/>
              </a:ext>
            </a:extLst>
          </p:cNvPr>
          <p:cNvSpPr/>
          <p:nvPr/>
        </p:nvSpPr>
        <p:spPr>
          <a:xfrm>
            <a:off x="1590300" y="4262341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09DB05-F3B4-2B49-A97F-0A2BBC7A85D4}"/>
              </a:ext>
            </a:extLst>
          </p:cNvPr>
          <p:cNvSpPr/>
          <p:nvPr/>
        </p:nvSpPr>
        <p:spPr>
          <a:xfrm>
            <a:off x="3158056" y="426234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38E957-DBB0-5B47-B160-09A7F890C4E7}"/>
              </a:ext>
            </a:extLst>
          </p:cNvPr>
          <p:cNvSpPr/>
          <p:nvPr/>
        </p:nvSpPr>
        <p:spPr>
          <a:xfrm>
            <a:off x="3158057" y="48575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92C283-AB4A-1D43-BADF-C6EA1FA8BA1B}"/>
              </a:ext>
            </a:extLst>
          </p:cNvPr>
          <p:cNvSpPr/>
          <p:nvPr/>
        </p:nvSpPr>
        <p:spPr>
          <a:xfrm>
            <a:off x="4597012" y="4864322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813CD8-676F-3048-A85A-387DB0186718}"/>
              </a:ext>
            </a:extLst>
          </p:cNvPr>
          <p:cNvSpPr/>
          <p:nvPr/>
        </p:nvSpPr>
        <p:spPr>
          <a:xfrm>
            <a:off x="6035967" y="4871546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22F4CA-8F01-4748-B3B5-F11AD26DB025}"/>
              </a:ext>
            </a:extLst>
          </p:cNvPr>
          <p:cNvSpPr/>
          <p:nvPr/>
        </p:nvSpPr>
        <p:spPr>
          <a:xfrm>
            <a:off x="6035968" y="5324290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Script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29F14B-71F2-684E-AA8A-858F66E2DEE3}"/>
              </a:ext>
            </a:extLst>
          </p:cNvPr>
          <p:cNvSpPr/>
          <p:nvPr/>
        </p:nvSpPr>
        <p:spPr>
          <a:xfrm>
            <a:off x="3158057" y="627785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8FECD9-2ECA-7F4B-9C87-D370B6FFE955}"/>
              </a:ext>
            </a:extLst>
          </p:cNvPr>
          <p:cNvSpPr/>
          <p:nvPr/>
        </p:nvSpPr>
        <p:spPr>
          <a:xfrm>
            <a:off x="4597012" y="6284323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9B24A5-1B91-D943-B61E-0274726A15DC}"/>
              </a:ext>
            </a:extLst>
          </p:cNvPr>
          <p:cNvSpPr/>
          <p:nvPr/>
        </p:nvSpPr>
        <p:spPr>
          <a:xfrm>
            <a:off x="6035968" y="6264539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E3106E-312D-B645-B635-E2433957AC57}"/>
              </a:ext>
            </a:extLst>
          </p:cNvPr>
          <p:cNvSpPr/>
          <p:nvPr/>
        </p:nvSpPr>
        <p:spPr>
          <a:xfrm>
            <a:off x="6035968" y="6744291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34E28-4E5D-404A-BD65-05B7C058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392" y="1371750"/>
            <a:ext cx="3435607" cy="61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7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4" grpId="0" animBg="1"/>
      <p:bldP spid="25" grpId="0" animBg="1"/>
      <p:bldP spid="26" grpId="0" animBg="1"/>
      <p:bldP spid="27" grpId="0" animBg="1"/>
      <p:bldP spid="22" grpId="0" animBg="1"/>
      <p:bldP spid="2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1148A1-2E91-8E4C-8550-0CF74809A0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C2506D-EAFD-BC42-9E1B-C74A5060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Starter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006FB-B452-D34F-BD0C-8006BA55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842" y="344057"/>
            <a:ext cx="1179436" cy="1153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0988F3-02CE-CC45-A298-3860F0B3CE67}"/>
              </a:ext>
            </a:extLst>
          </p:cNvPr>
          <p:cNvCxnSpPr>
            <a:cxnSpLocks/>
          </p:cNvCxnSpPr>
          <p:nvPr/>
        </p:nvCxnSpPr>
        <p:spPr>
          <a:xfrm>
            <a:off x="7315200" y="3073800"/>
            <a:ext cx="0" cy="441502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E6DE6D-B176-9646-BE0F-4C6B5FE7B2D1}"/>
              </a:ext>
            </a:extLst>
          </p:cNvPr>
          <p:cNvSpPr/>
          <p:nvPr/>
        </p:nvSpPr>
        <p:spPr>
          <a:xfrm>
            <a:off x="205452" y="3404371"/>
            <a:ext cx="1712466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531F5C-91B6-2244-97D4-37B349AF6BD9}"/>
              </a:ext>
            </a:extLst>
          </p:cNvPr>
          <p:cNvSpPr/>
          <p:nvPr/>
        </p:nvSpPr>
        <p:spPr>
          <a:xfrm>
            <a:off x="185195" y="4190035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48C2E49-5A29-AE4C-B4B7-29002F00C03F}"/>
              </a:ext>
            </a:extLst>
          </p:cNvPr>
          <p:cNvSpPr/>
          <p:nvPr/>
        </p:nvSpPr>
        <p:spPr>
          <a:xfrm>
            <a:off x="2089231" y="4190035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 pre-defined </a:t>
            </a:r>
            <a:r>
              <a:rPr lang="en-US" dirty="0">
                <a:solidFill>
                  <a:srgbClr val="FFFF00"/>
                </a:solidFill>
              </a:rPr>
              <a:t>Docker Build &amp; Push Pipeline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1C2B973-4F60-9146-B1A2-5119A049E690}"/>
              </a:ext>
            </a:extLst>
          </p:cNvPr>
          <p:cNvSpPr/>
          <p:nvPr/>
        </p:nvSpPr>
        <p:spPr>
          <a:xfrm>
            <a:off x="185195" y="5382227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58F211F-0CC8-FF44-8E9A-C425E58CCBF2}"/>
              </a:ext>
            </a:extLst>
          </p:cNvPr>
          <p:cNvSpPr/>
          <p:nvPr/>
        </p:nvSpPr>
        <p:spPr>
          <a:xfrm>
            <a:off x="2089231" y="5382227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22F9AB-F5B1-314E-94BA-597A7947F693}"/>
              </a:ext>
            </a:extLst>
          </p:cNvPr>
          <p:cNvSpPr/>
          <p:nvPr/>
        </p:nvSpPr>
        <p:spPr>
          <a:xfrm>
            <a:off x="166675" y="6529113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3167A7-DFF8-5A42-A4B9-BCE48EBD12C0}"/>
              </a:ext>
            </a:extLst>
          </p:cNvPr>
          <p:cNvSpPr/>
          <p:nvPr/>
        </p:nvSpPr>
        <p:spPr>
          <a:xfrm>
            <a:off x="2070711" y="6529113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B96764A-A44C-264A-A55B-928676F1912B}"/>
              </a:ext>
            </a:extLst>
          </p:cNvPr>
          <p:cNvSpPr/>
          <p:nvPr/>
        </p:nvSpPr>
        <p:spPr>
          <a:xfrm>
            <a:off x="7477247" y="4190035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60AA3A-06B0-1140-911A-CF0AE9E4C3B6}"/>
              </a:ext>
            </a:extLst>
          </p:cNvPr>
          <p:cNvSpPr/>
          <p:nvPr/>
        </p:nvSpPr>
        <p:spPr>
          <a:xfrm>
            <a:off x="9381283" y="4190035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Start using </a:t>
            </a:r>
            <a:r>
              <a:rPr lang="en-US" dirty="0">
                <a:solidFill>
                  <a:srgbClr val="FFFF00"/>
                </a:solidFill>
              </a:rPr>
              <a:t>Starter pipeline </a:t>
            </a:r>
            <a:r>
              <a:rPr lang="en-US" dirty="0"/>
              <a:t>and use </a:t>
            </a:r>
            <a:r>
              <a:rPr lang="en-US" dirty="0">
                <a:solidFill>
                  <a:srgbClr val="FFFF00"/>
                </a:solidFill>
              </a:rPr>
              <a:t>Docker Build or Push Docker Images Task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C30AEF6-E05D-0140-8D7A-48CFB715B366}"/>
              </a:ext>
            </a:extLst>
          </p:cNvPr>
          <p:cNvSpPr/>
          <p:nvPr/>
        </p:nvSpPr>
        <p:spPr>
          <a:xfrm>
            <a:off x="7477247" y="5382227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0E95571-DEE6-EC49-9E29-9100211D9442}"/>
              </a:ext>
            </a:extLst>
          </p:cNvPr>
          <p:cNvSpPr/>
          <p:nvPr/>
        </p:nvSpPr>
        <p:spPr>
          <a:xfrm>
            <a:off x="9381283" y="5382227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81EFA6-BA95-0B4E-960F-D32FCFB6059A}"/>
              </a:ext>
            </a:extLst>
          </p:cNvPr>
          <p:cNvSpPr/>
          <p:nvPr/>
        </p:nvSpPr>
        <p:spPr>
          <a:xfrm>
            <a:off x="7458727" y="6529113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FF0EE6F-9A40-1048-ACDC-C234874EF082}"/>
              </a:ext>
            </a:extLst>
          </p:cNvPr>
          <p:cNvSpPr/>
          <p:nvPr/>
        </p:nvSpPr>
        <p:spPr>
          <a:xfrm>
            <a:off x="9362763" y="6529113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1E46C03-61D0-8F4A-B3C4-63B400B41166}"/>
              </a:ext>
            </a:extLst>
          </p:cNvPr>
          <p:cNvSpPr/>
          <p:nvPr/>
        </p:nvSpPr>
        <p:spPr>
          <a:xfrm>
            <a:off x="2117008" y="3404371"/>
            <a:ext cx="4994465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Semi Customized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11DE29E-8CAB-C84D-94EE-3CBC391183DA}"/>
              </a:ext>
            </a:extLst>
          </p:cNvPr>
          <p:cNvSpPr/>
          <p:nvPr/>
        </p:nvSpPr>
        <p:spPr>
          <a:xfrm>
            <a:off x="7495768" y="3404370"/>
            <a:ext cx="1655174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353F4F-2844-3247-8EB0-7F8C405F6619}"/>
              </a:ext>
            </a:extLst>
          </p:cNvPr>
          <p:cNvSpPr/>
          <p:nvPr/>
        </p:nvSpPr>
        <p:spPr>
          <a:xfrm>
            <a:off x="9430483" y="3383056"/>
            <a:ext cx="4994465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Fully Customized using Starter Pipeline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AE4B1C-BD12-A14F-A957-35CCCB6BE995}"/>
              </a:ext>
            </a:extLst>
          </p:cNvPr>
          <p:cNvSpPr/>
          <p:nvPr/>
        </p:nvSpPr>
        <p:spPr>
          <a:xfrm>
            <a:off x="2696902" y="1755119"/>
            <a:ext cx="11810805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Create a Pipeline that will build docker images, push them to Azure Container Registry and Publish Kubernetes Manifests to Azure Pipelines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F4E6C65-4C92-C348-9392-1905BAF68EEE}"/>
              </a:ext>
            </a:extLst>
          </p:cNvPr>
          <p:cNvSpPr/>
          <p:nvPr/>
        </p:nvSpPr>
        <p:spPr>
          <a:xfrm>
            <a:off x="185195" y="1755119"/>
            <a:ext cx="2421034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9338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50D1A6-E27B-6444-BC90-CC22F114AA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3FE61-3C60-6344-928D-91EDA0E6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312" y="-10801"/>
            <a:ext cx="12618720" cy="1188851"/>
          </a:xfrm>
        </p:spPr>
        <p:txBody>
          <a:bodyPr/>
          <a:lstStyle/>
          <a:p>
            <a:r>
              <a:rPr lang="en-US" dirty="0"/>
              <a:t>Azure DevOps – Build Pipeline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C8CA38-653F-2E4B-B59A-E1CC761DF771}"/>
              </a:ext>
            </a:extLst>
          </p:cNvPr>
          <p:cNvSpPr/>
          <p:nvPr/>
        </p:nvSpPr>
        <p:spPr>
          <a:xfrm>
            <a:off x="467591" y="1158591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1EF9C0B-384F-E843-A5AD-E8DB6029BE94}"/>
              </a:ext>
            </a:extLst>
          </p:cNvPr>
          <p:cNvSpPr/>
          <p:nvPr/>
        </p:nvSpPr>
        <p:spPr>
          <a:xfrm>
            <a:off x="3539836" y="1158591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Docker Image Build and Push to Azure Container Registry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522D7E-B5D9-AC43-9A48-6B78FA6B0C5E}"/>
              </a:ext>
            </a:extLst>
          </p:cNvPr>
          <p:cNvSpPr/>
          <p:nvPr/>
        </p:nvSpPr>
        <p:spPr>
          <a:xfrm>
            <a:off x="467591" y="3390897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B2FBC1-71E2-CE46-88A8-0445B39009A4}"/>
              </a:ext>
            </a:extLst>
          </p:cNvPr>
          <p:cNvSpPr/>
          <p:nvPr/>
        </p:nvSpPr>
        <p:spPr>
          <a:xfrm>
            <a:off x="3539837" y="3390897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Copy files (</a:t>
            </a:r>
            <a:r>
              <a:rPr lang="en-US" sz="4500" dirty="0" err="1"/>
              <a:t>kube</a:t>
            </a:r>
            <a:r>
              <a:rPr lang="en-US" sz="4500" dirty="0"/>
              <a:t>-manifests folder) from System default working Directory to Build Artifact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E78CCE-F99E-164B-A077-C34E2D08A29B}"/>
              </a:ext>
            </a:extLst>
          </p:cNvPr>
          <p:cNvSpPr/>
          <p:nvPr/>
        </p:nvSpPr>
        <p:spPr>
          <a:xfrm>
            <a:off x="467590" y="5602421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A4A629C-B68D-9B48-AA02-E54F7D5FF5EB}"/>
              </a:ext>
            </a:extLst>
          </p:cNvPr>
          <p:cNvSpPr/>
          <p:nvPr/>
        </p:nvSpPr>
        <p:spPr>
          <a:xfrm>
            <a:off x="3539836" y="5602420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Publish Build Artifacts to Azure Pipelines, so that we can use them in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406780210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668" y="2265995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Release Pipelines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Continuous Delivery</a:t>
            </a:r>
            <a:endParaRPr lang="en-US" sz="65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F3900-EE5F-0341-8CC5-1D36AB4B4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61" y="171358"/>
            <a:ext cx="1088068" cy="10880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A39195B-F684-ED43-8764-382709E0C6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1557" y="115659"/>
            <a:ext cx="927355" cy="92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CF1A4C-CAA9-7745-AEAC-A67A785ADB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2751" y="196871"/>
            <a:ext cx="927355" cy="9273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DBC558B-A547-D64F-AAC7-504BE2DF93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8666" y="118096"/>
            <a:ext cx="927355" cy="927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D6B33D-142B-5C42-821B-FF1FF5DB5D19}"/>
              </a:ext>
            </a:extLst>
          </p:cNvPr>
          <p:cNvSpPr txBox="1"/>
          <p:nvPr/>
        </p:nvSpPr>
        <p:spPr>
          <a:xfrm>
            <a:off x="507995" y="12594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0EE3A-419C-7744-9577-F266B1798A1E}"/>
              </a:ext>
            </a:extLst>
          </p:cNvPr>
          <p:cNvSpPr txBox="1"/>
          <p:nvPr/>
        </p:nvSpPr>
        <p:spPr>
          <a:xfrm>
            <a:off x="3856584" y="1101311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47AD67-4F7A-D44A-8682-1A5859252E62}"/>
              </a:ext>
            </a:extLst>
          </p:cNvPr>
          <p:cNvSpPr txBox="1"/>
          <p:nvPr/>
        </p:nvSpPr>
        <p:spPr>
          <a:xfrm>
            <a:off x="6840720" y="1173708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BA0EA-CD8C-2D40-9F32-EC5F6DE2F065}"/>
              </a:ext>
            </a:extLst>
          </p:cNvPr>
          <p:cNvSpPr txBox="1"/>
          <p:nvPr/>
        </p:nvSpPr>
        <p:spPr>
          <a:xfrm>
            <a:off x="9557707" y="1087643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4643B7-FF6A-DF49-9C78-EEB248F66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61499" y="92468"/>
            <a:ext cx="927355" cy="9273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6CD738-9946-0046-AD1C-1568BF439941}"/>
              </a:ext>
            </a:extLst>
          </p:cNvPr>
          <p:cNvSpPr txBox="1"/>
          <p:nvPr/>
        </p:nvSpPr>
        <p:spPr>
          <a:xfrm>
            <a:off x="12543750" y="1173708"/>
            <a:ext cx="2098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256388605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EC278F-7BCC-E047-8267-51D8539A50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0B34AB-E55F-5543-B2C5-7F39136B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E7208-F2FB-AF49-92C2-87055727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45" y="2986714"/>
            <a:ext cx="12839700" cy="4241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C1A7A7-E3F3-6A4C-838C-62EA72982B3C}"/>
              </a:ext>
            </a:extLst>
          </p:cNvPr>
          <p:cNvSpPr/>
          <p:nvPr/>
        </p:nvSpPr>
        <p:spPr>
          <a:xfrm>
            <a:off x="1005840" y="1549231"/>
            <a:ext cx="12772505" cy="9247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To achieve </a:t>
            </a:r>
            <a:r>
              <a:rPr lang="en-US" sz="4000" dirty="0">
                <a:solidFill>
                  <a:srgbClr val="FFFF00"/>
                </a:solidFill>
              </a:rPr>
              <a:t>Continuous Delivery </a:t>
            </a:r>
            <a:r>
              <a:rPr lang="en-US" sz="4000" dirty="0"/>
              <a:t>we use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277720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A952BA-E078-8E48-B78A-8CD075FEB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9C5B12-C900-B440-91C2-D0878CDA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9EDA2-46A9-7A45-8A0A-0F5C83E5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89" y="1770848"/>
            <a:ext cx="12725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298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8005267" y="-115184"/>
            <a:ext cx="6593848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28806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100" y="-3097"/>
            <a:ext cx="830492" cy="8304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833330" y="412149"/>
            <a:ext cx="1285770" cy="274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8216" y="999977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7513" y="1820545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47951" y="891052"/>
            <a:ext cx="14415232" cy="6665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68281" y="927552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848599" y="999196"/>
            <a:ext cx="12428973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88732" y="98680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663433" y="1756298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2854243" y="-597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725900" y="-44349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739" y="3378395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-190183" y="4278472"/>
            <a:ext cx="204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Azure Container Registry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972030" y="1756298"/>
            <a:ext cx="2963113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165830" y="2653047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167217" y="4825194"/>
            <a:ext cx="14092122" cy="258958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31968" y="482777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212049" y="4778526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294080" y="5462931"/>
            <a:ext cx="3428098" cy="1662066"/>
            <a:chOff x="5441025" y="4573632"/>
            <a:chExt cx="3428098" cy="166206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6107126" y="4591359"/>
              <a:ext cx="1478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 namespace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3460326" y="459491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250610" y="435437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1180683" y="306677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01F5D09-CD0C-7F49-8F58-BA5B8B8D3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865" y="1353014"/>
            <a:ext cx="540437" cy="540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893B62-C62C-BB4A-99FC-310F8515EE63}"/>
              </a:ext>
            </a:extLst>
          </p:cNvPr>
          <p:cNvSpPr txBox="1"/>
          <p:nvPr/>
        </p:nvSpPr>
        <p:spPr>
          <a:xfrm>
            <a:off x="5881140" y="1288228"/>
            <a:ext cx="2461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 Pipelines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63E615-1322-0B4F-9366-C5D67DBD4335}"/>
              </a:ext>
            </a:extLst>
          </p:cNvPr>
          <p:cNvSpPr/>
          <p:nvPr/>
        </p:nvSpPr>
        <p:spPr>
          <a:xfrm>
            <a:off x="5180408" y="1283231"/>
            <a:ext cx="8747863" cy="2174792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D1AABDE-339C-424A-A913-22714AB78CF9}"/>
              </a:ext>
            </a:extLst>
          </p:cNvPr>
          <p:cNvSpPr/>
          <p:nvPr/>
        </p:nvSpPr>
        <p:spPr>
          <a:xfrm>
            <a:off x="5407072" y="2607160"/>
            <a:ext cx="1044804" cy="7264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</a:t>
            </a:r>
          </a:p>
        </p:txBody>
      </p:sp>
      <p:pic>
        <p:nvPicPr>
          <p:cNvPr id="64" name="Graphic 63" descr="Programmer">
            <a:extLst>
              <a:ext uri="{FF2B5EF4-FFF2-40B4-BE49-F238E27FC236}">
                <a16:creationId xmlns:a16="http://schemas.microsoft.com/office/drawing/2014/main" id="{91DAF086-FC26-2441-BA94-C9021BFCD5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15826" y="1265192"/>
            <a:ext cx="900707" cy="900707"/>
          </a:xfrm>
          <a:prstGeom prst="rect">
            <a:avLst/>
          </a:prstGeom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8826F79-EDEB-E94E-A5BD-CE73BF7533DD}"/>
              </a:ext>
            </a:extLst>
          </p:cNvPr>
          <p:cNvSpPr/>
          <p:nvPr/>
        </p:nvSpPr>
        <p:spPr>
          <a:xfrm>
            <a:off x="9309400" y="1418012"/>
            <a:ext cx="1044804" cy="726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QA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9C56981-2C4A-D443-9FD3-EA6743B41578}"/>
              </a:ext>
            </a:extLst>
          </p:cNvPr>
          <p:cNvSpPr/>
          <p:nvPr/>
        </p:nvSpPr>
        <p:spPr>
          <a:xfrm>
            <a:off x="9335904" y="2568617"/>
            <a:ext cx="1044804" cy="7264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Staging</a:t>
            </a:r>
          </a:p>
        </p:txBody>
      </p:sp>
      <p:pic>
        <p:nvPicPr>
          <p:cNvPr id="67" name="Graphic 66" descr="Programmer">
            <a:extLst>
              <a:ext uri="{FF2B5EF4-FFF2-40B4-BE49-F238E27FC236}">
                <a16:creationId xmlns:a16="http://schemas.microsoft.com/office/drawing/2014/main" id="{5B629884-DE56-2A4F-957A-A0DCFBAF47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78160" y="2358501"/>
            <a:ext cx="977137" cy="977137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29F88E9-34E6-E841-8A96-B5AECC70458F}"/>
              </a:ext>
            </a:extLst>
          </p:cNvPr>
          <p:cNvSpPr/>
          <p:nvPr/>
        </p:nvSpPr>
        <p:spPr>
          <a:xfrm>
            <a:off x="12734496" y="2575886"/>
            <a:ext cx="1044804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Prod</a:t>
            </a:r>
          </a:p>
        </p:txBody>
      </p:sp>
      <p:pic>
        <p:nvPicPr>
          <p:cNvPr id="69" name="Graphic 68" descr="Programmer">
            <a:extLst>
              <a:ext uri="{FF2B5EF4-FFF2-40B4-BE49-F238E27FC236}">
                <a16:creationId xmlns:a16="http://schemas.microsoft.com/office/drawing/2014/main" id="{782B0AC6-513D-F04A-AF5E-46DC830ECBC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63656" y="2423312"/>
            <a:ext cx="900707" cy="9007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CBC195-79D3-A64D-AFE7-F62DB3697EE2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6451876" y="1715546"/>
            <a:ext cx="2063950" cy="12548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DA79DB-DB68-464C-ACE3-838009789798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 flipV="1">
            <a:off x="6451876" y="2873666"/>
            <a:ext cx="2011780" cy="966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8D4203-8508-9F4A-AC73-DB101608E168}"/>
              </a:ext>
            </a:extLst>
          </p:cNvPr>
          <p:cNvCxnSpPr>
            <a:cxnSpLocks/>
          </p:cNvCxnSpPr>
          <p:nvPr/>
        </p:nvCxnSpPr>
        <p:spPr>
          <a:xfrm>
            <a:off x="10648125" y="3011334"/>
            <a:ext cx="1083457" cy="4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4AF9F63-5CD1-9F43-844D-983DE216CFD6}"/>
              </a:ext>
            </a:extLst>
          </p:cNvPr>
          <p:cNvGrpSpPr/>
          <p:nvPr/>
        </p:nvGrpSpPr>
        <p:grpSpPr>
          <a:xfrm>
            <a:off x="3833495" y="5470378"/>
            <a:ext cx="3428098" cy="1673355"/>
            <a:chOff x="5441025" y="4562343"/>
            <a:chExt cx="3428098" cy="167335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CCFE53-C53B-E14A-920E-3C87368B005E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Google Shape;660;p35">
              <a:extLst>
                <a:ext uri="{FF2B5EF4-FFF2-40B4-BE49-F238E27FC236}">
                  <a16:creationId xmlns:a16="http://schemas.microsoft.com/office/drawing/2014/main" id="{E1DECA71-CF2D-8444-857A-9F9289EBA9D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637;p35">
              <a:extLst>
                <a:ext uri="{FF2B5EF4-FFF2-40B4-BE49-F238E27FC236}">
                  <a16:creationId xmlns:a16="http://schemas.microsoft.com/office/drawing/2014/main" id="{7FBE82E8-C7A1-E647-9563-31E305FCBB53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638;p35">
              <a:extLst>
                <a:ext uri="{FF2B5EF4-FFF2-40B4-BE49-F238E27FC236}">
                  <a16:creationId xmlns:a16="http://schemas.microsoft.com/office/drawing/2014/main" id="{5EE966C2-079B-6841-A81D-B7C94466875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D91EC92-AB18-E146-94EF-0093C950B600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2D73D57-F98F-0F44-802A-B4EF1EDF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0F5F195-EEEE-0247-A1E8-90FD51333C0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78" name="Google Shape;635;p35">
              <a:extLst>
                <a:ext uri="{FF2B5EF4-FFF2-40B4-BE49-F238E27FC236}">
                  <a16:creationId xmlns:a16="http://schemas.microsoft.com/office/drawing/2014/main" id="{E16C0F74-54C8-8847-8606-0A5C157944F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B287AB-8FA4-CC42-A363-EF69470995D0}"/>
                </a:ext>
              </a:extLst>
            </p:cNvPr>
            <p:cNvSpPr txBox="1"/>
            <p:nvPr/>
          </p:nvSpPr>
          <p:spPr>
            <a:xfrm>
              <a:off x="5998898" y="4562343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qa</a:t>
              </a:r>
              <a:r>
                <a:rPr lang="en-US" sz="1600" dirty="0"/>
                <a:t> namespace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E62B99B-28BA-1945-A144-9E899B852DE0}"/>
              </a:ext>
            </a:extLst>
          </p:cNvPr>
          <p:cNvGrpSpPr/>
          <p:nvPr/>
        </p:nvGrpSpPr>
        <p:grpSpPr>
          <a:xfrm>
            <a:off x="7316811" y="5440559"/>
            <a:ext cx="3428098" cy="1684438"/>
            <a:chOff x="5441025" y="4551260"/>
            <a:chExt cx="3428098" cy="168443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056151C-594F-E048-9E5A-9D8671044CCA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oogle Shape;660;p35">
              <a:extLst>
                <a:ext uri="{FF2B5EF4-FFF2-40B4-BE49-F238E27FC236}">
                  <a16:creationId xmlns:a16="http://schemas.microsoft.com/office/drawing/2014/main" id="{4276D062-EF9D-0E4D-B339-46949DBC1BA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637;p35">
              <a:extLst>
                <a:ext uri="{FF2B5EF4-FFF2-40B4-BE49-F238E27FC236}">
                  <a16:creationId xmlns:a16="http://schemas.microsoft.com/office/drawing/2014/main" id="{64F5E0DE-71AE-EB40-8FFF-F1E6E340250E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638;p35">
              <a:extLst>
                <a:ext uri="{FF2B5EF4-FFF2-40B4-BE49-F238E27FC236}">
                  <a16:creationId xmlns:a16="http://schemas.microsoft.com/office/drawing/2014/main" id="{1D054CEF-9278-7344-9CBA-8D6B497BD855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AF537F7-742C-6448-8486-AC7BF2E19F5B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99517F4-42AE-2140-92E0-8DA5CFC78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4017EC-431D-004A-B298-1B87E19313F5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88" name="Google Shape;635;p35">
              <a:extLst>
                <a:ext uri="{FF2B5EF4-FFF2-40B4-BE49-F238E27FC236}">
                  <a16:creationId xmlns:a16="http://schemas.microsoft.com/office/drawing/2014/main" id="{B64B6AF7-D22B-E542-A65A-A28F974D0A91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6BD4E2F-1583-5548-9DEA-0994B5785467}"/>
                </a:ext>
              </a:extLst>
            </p:cNvPr>
            <p:cNvSpPr txBox="1"/>
            <p:nvPr/>
          </p:nvSpPr>
          <p:spPr>
            <a:xfrm>
              <a:off x="5962304" y="4551260"/>
              <a:ext cx="1811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Staging namespace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9546F33-4E48-B142-A1E5-B188524EB3D8}"/>
              </a:ext>
            </a:extLst>
          </p:cNvPr>
          <p:cNvGrpSpPr/>
          <p:nvPr/>
        </p:nvGrpSpPr>
        <p:grpSpPr>
          <a:xfrm>
            <a:off x="10789671" y="5440559"/>
            <a:ext cx="3428098" cy="1684438"/>
            <a:chOff x="5441025" y="4551260"/>
            <a:chExt cx="3428098" cy="168443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8155B8C-9AD2-E645-821B-9B815AD2ADF4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Google Shape;660;p35">
              <a:extLst>
                <a:ext uri="{FF2B5EF4-FFF2-40B4-BE49-F238E27FC236}">
                  <a16:creationId xmlns:a16="http://schemas.microsoft.com/office/drawing/2014/main" id="{7342EA92-8CF9-C64A-9318-7CF7FA316A0A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637;p35">
              <a:extLst>
                <a:ext uri="{FF2B5EF4-FFF2-40B4-BE49-F238E27FC236}">
                  <a16:creationId xmlns:a16="http://schemas.microsoft.com/office/drawing/2014/main" id="{1FF82828-2D4A-4B4F-87B4-7F0D0F3D26A2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638;p35">
              <a:extLst>
                <a:ext uri="{FF2B5EF4-FFF2-40B4-BE49-F238E27FC236}">
                  <a16:creationId xmlns:a16="http://schemas.microsoft.com/office/drawing/2014/main" id="{D8FF8187-3D9D-7242-B479-030DD4D206B4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C2F6DF1-AB2A-C045-A5F8-639FFA2D3077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6551AAE-644D-E94B-AB29-6CA05AC56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F2017C1-EDC4-FE45-936B-9917F0598DA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99" name="Google Shape;635;p35">
              <a:extLst>
                <a:ext uri="{FF2B5EF4-FFF2-40B4-BE49-F238E27FC236}">
                  <a16:creationId xmlns:a16="http://schemas.microsoft.com/office/drawing/2014/main" id="{35C5ECDE-899F-BF42-83BE-6D14670A65C7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C57FA0-3B01-F74F-82CB-550E3487888D}"/>
                </a:ext>
              </a:extLst>
            </p:cNvPr>
            <p:cNvSpPr txBox="1"/>
            <p:nvPr/>
          </p:nvSpPr>
          <p:spPr>
            <a:xfrm>
              <a:off x="5962304" y="4551260"/>
              <a:ext cx="1569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 namespace</a:t>
              </a:r>
            </a:p>
          </p:txBody>
        </p:sp>
      </p:grpSp>
      <p:pic>
        <p:nvPicPr>
          <p:cNvPr id="113" name="Graphic 112" descr="Programmer">
            <a:extLst>
              <a:ext uri="{FF2B5EF4-FFF2-40B4-BE49-F238E27FC236}">
                <a16:creationId xmlns:a16="http://schemas.microsoft.com/office/drawing/2014/main" id="{0FE1E850-C7FA-6644-A8FE-F6B45E2F8C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40725" y="1265643"/>
            <a:ext cx="900707" cy="900707"/>
          </a:xfrm>
          <a:prstGeom prst="rect">
            <a:avLst/>
          </a:prstGeom>
        </p:spPr>
      </p:pic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6EC4629A-DD0A-834D-A89E-1B31795C1E6D}"/>
              </a:ext>
            </a:extLst>
          </p:cNvPr>
          <p:cNvCxnSpPr>
            <a:stCxn id="4" idx="3"/>
            <a:endCxn id="9" idx="0"/>
          </p:cNvCxnSpPr>
          <p:nvPr/>
        </p:nvCxnSpPr>
        <p:spPr>
          <a:xfrm>
            <a:off x="2949592" y="412149"/>
            <a:ext cx="451695" cy="224089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1724947C-3A2E-CF4F-BC09-6CC568A36816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815360" y="3016251"/>
            <a:ext cx="1350471" cy="466004"/>
          </a:xfrm>
          <a:prstGeom prst="bentConnector3">
            <a:avLst>
              <a:gd name="adj1" fmla="val 1010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11BF7F0-CD7A-A746-B255-8F2FAF7F532E}"/>
              </a:ext>
            </a:extLst>
          </p:cNvPr>
          <p:cNvCxnSpPr>
            <a:stCxn id="9" idx="3"/>
            <a:endCxn id="63" idx="1"/>
          </p:cNvCxnSpPr>
          <p:nvPr/>
        </p:nvCxnSpPr>
        <p:spPr>
          <a:xfrm flipV="1">
            <a:off x="4636743" y="2970364"/>
            <a:ext cx="770329" cy="458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FEED2409-E7D1-BF4B-BAB6-761638F8D294}"/>
              </a:ext>
            </a:extLst>
          </p:cNvPr>
          <p:cNvCxnSpPr>
            <a:cxnSpLocks/>
            <a:stCxn id="63" idx="2"/>
            <a:endCxn id="31" idx="0"/>
          </p:cNvCxnSpPr>
          <p:nvPr/>
        </p:nvCxnSpPr>
        <p:spPr>
          <a:xfrm rot="5400000">
            <a:off x="2904121" y="2437577"/>
            <a:ext cx="2129363" cy="3921345"/>
          </a:xfrm>
          <a:prstGeom prst="bentConnector3">
            <a:avLst>
              <a:gd name="adj1" fmla="val 524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35870DF-3808-6243-B81D-9CFC11DE776B}"/>
              </a:ext>
            </a:extLst>
          </p:cNvPr>
          <p:cNvCxnSpPr>
            <a:cxnSpLocks/>
            <a:stCxn id="66" idx="3"/>
          </p:cNvCxnSpPr>
          <p:nvPr/>
        </p:nvCxnSpPr>
        <p:spPr>
          <a:xfrm flipH="1">
            <a:off x="9097174" y="2931821"/>
            <a:ext cx="1283534" cy="2508739"/>
          </a:xfrm>
          <a:prstGeom prst="bentConnector4">
            <a:avLst>
              <a:gd name="adj1" fmla="val -17810"/>
              <a:gd name="adj2" fmla="val 693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9882A12C-ECCA-BA40-931B-ED0E4857105F}"/>
              </a:ext>
            </a:extLst>
          </p:cNvPr>
          <p:cNvCxnSpPr>
            <a:cxnSpLocks/>
            <a:stCxn id="65" idx="2"/>
            <a:endCxn id="71" idx="0"/>
          </p:cNvCxnSpPr>
          <p:nvPr/>
        </p:nvCxnSpPr>
        <p:spPr>
          <a:xfrm rot="5400000">
            <a:off x="6021050" y="1670914"/>
            <a:ext cx="3337247" cy="4284258"/>
          </a:xfrm>
          <a:prstGeom prst="bentConnector3">
            <a:avLst>
              <a:gd name="adj1" fmla="val 714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7B5707DB-D26B-BF41-9B7E-FBE84399BFB2}"/>
              </a:ext>
            </a:extLst>
          </p:cNvPr>
          <p:cNvCxnSpPr>
            <a:stCxn id="68" idx="2"/>
          </p:cNvCxnSpPr>
          <p:nvPr/>
        </p:nvCxnSpPr>
        <p:spPr>
          <a:xfrm rot="5400000">
            <a:off x="11811177" y="3994837"/>
            <a:ext cx="2138265" cy="753178"/>
          </a:xfrm>
          <a:prstGeom prst="bentConnector3">
            <a:avLst>
              <a:gd name="adj1" fmla="val 592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6441895F-5A5F-CC45-8CDA-CB9C4843336C}"/>
              </a:ext>
            </a:extLst>
          </p:cNvPr>
          <p:cNvCxnSpPr>
            <a:cxnSpLocks/>
            <a:stCxn id="56" idx="3"/>
            <a:endCxn id="39" idx="0"/>
          </p:cNvCxnSpPr>
          <p:nvPr/>
        </p:nvCxnSpPr>
        <p:spPr>
          <a:xfrm>
            <a:off x="1303950" y="3910001"/>
            <a:ext cx="395664" cy="15706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91F72FE5-14F6-B64A-BF5F-D8E5371A1BC4}"/>
              </a:ext>
            </a:extLst>
          </p:cNvPr>
          <p:cNvCxnSpPr>
            <a:stCxn id="56" idx="3"/>
            <a:endCxn id="79" idx="0"/>
          </p:cNvCxnSpPr>
          <p:nvPr/>
        </p:nvCxnSpPr>
        <p:spPr>
          <a:xfrm>
            <a:off x="1303950" y="3910001"/>
            <a:ext cx="3778473" cy="156037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BE06A136-C917-254A-9B20-F01DA906503D}"/>
              </a:ext>
            </a:extLst>
          </p:cNvPr>
          <p:cNvCxnSpPr>
            <a:stCxn id="56" idx="3"/>
            <a:endCxn id="89" idx="0"/>
          </p:cNvCxnSpPr>
          <p:nvPr/>
        </p:nvCxnSpPr>
        <p:spPr>
          <a:xfrm>
            <a:off x="1303950" y="3910001"/>
            <a:ext cx="7439997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02D74C0B-9CE6-5245-90BB-2D2092F8D43F}"/>
              </a:ext>
            </a:extLst>
          </p:cNvPr>
          <p:cNvCxnSpPr>
            <a:stCxn id="56" idx="3"/>
            <a:endCxn id="100" idx="0"/>
          </p:cNvCxnSpPr>
          <p:nvPr/>
        </p:nvCxnSpPr>
        <p:spPr>
          <a:xfrm>
            <a:off x="1303950" y="3910001"/>
            <a:ext cx="10791766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31E10B21-85D3-9D4A-B63D-8BC758697D6B}"/>
              </a:ext>
            </a:extLst>
          </p:cNvPr>
          <p:cNvSpPr/>
          <p:nvPr/>
        </p:nvSpPr>
        <p:spPr>
          <a:xfrm>
            <a:off x="4843846" y="256978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3A30754-29C7-FC4E-B922-D29CA6BBB588}"/>
              </a:ext>
            </a:extLst>
          </p:cNvPr>
          <p:cNvSpPr/>
          <p:nvPr/>
        </p:nvSpPr>
        <p:spPr>
          <a:xfrm>
            <a:off x="2078793" y="491050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5FAAA2F7-CC4E-8B4C-8032-FE70051D9AF4}"/>
              </a:ext>
            </a:extLst>
          </p:cNvPr>
          <p:cNvSpPr/>
          <p:nvPr/>
        </p:nvSpPr>
        <p:spPr>
          <a:xfrm>
            <a:off x="7483851" y="181715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438E380-D863-1541-89AE-E81D971604D5}"/>
              </a:ext>
            </a:extLst>
          </p:cNvPr>
          <p:cNvSpPr/>
          <p:nvPr/>
        </p:nvSpPr>
        <p:spPr>
          <a:xfrm>
            <a:off x="1249844" y="487085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C5C8A9B-706A-4449-BE0A-94EDE0055AD7}"/>
              </a:ext>
            </a:extLst>
          </p:cNvPr>
          <p:cNvSpPr/>
          <p:nvPr/>
        </p:nvSpPr>
        <p:spPr>
          <a:xfrm>
            <a:off x="5610230" y="493876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344636F8-E458-FE40-9E63-74EE853CA0F8}"/>
              </a:ext>
            </a:extLst>
          </p:cNvPr>
          <p:cNvSpPr/>
          <p:nvPr/>
        </p:nvSpPr>
        <p:spPr>
          <a:xfrm>
            <a:off x="4636812" y="4933022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AD6629A-47ED-FA49-B16B-C194B83FC351}"/>
              </a:ext>
            </a:extLst>
          </p:cNvPr>
          <p:cNvSpPr/>
          <p:nvPr/>
        </p:nvSpPr>
        <p:spPr>
          <a:xfrm>
            <a:off x="7459810" y="2935356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9D2F9F6-9FCC-8C4B-809B-E30AE1ACE6C4}"/>
              </a:ext>
            </a:extLst>
          </p:cNvPr>
          <p:cNvSpPr/>
          <p:nvPr/>
        </p:nvSpPr>
        <p:spPr>
          <a:xfrm>
            <a:off x="9187672" y="498337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E00EE51-F304-094D-AC7B-B0FB8C56A40F}"/>
              </a:ext>
            </a:extLst>
          </p:cNvPr>
          <p:cNvSpPr/>
          <p:nvPr/>
        </p:nvSpPr>
        <p:spPr>
          <a:xfrm>
            <a:off x="8031496" y="49738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1C916A92-08ED-A54A-B49E-585BC7F49B19}"/>
              </a:ext>
            </a:extLst>
          </p:cNvPr>
          <p:cNvSpPr/>
          <p:nvPr/>
        </p:nvSpPr>
        <p:spPr>
          <a:xfrm>
            <a:off x="10925895" y="266224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476CBF2-75B8-4B46-B977-9AD1C9633CB0}"/>
              </a:ext>
            </a:extLst>
          </p:cNvPr>
          <p:cNvSpPr/>
          <p:nvPr/>
        </p:nvSpPr>
        <p:spPr>
          <a:xfrm>
            <a:off x="12616995" y="51205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7AC452AC-7500-FA45-8ADC-09AD3357E302}"/>
              </a:ext>
            </a:extLst>
          </p:cNvPr>
          <p:cNvSpPr/>
          <p:nvPr/>
        </p:nvSpPr>
        <p:spPr>
          <a:xfrm>
            <a:off x="11248963" y="5114960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22042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  <p:bldP spid="20" grpId="0" animBg="1"/>
      <p:bldP spid="9" grpId="0" animBg="1"/>
      <p:bldP spid="26" grpId="0" animBg="1"/>
      <p:bldP spid="29" grpId="0"/>
      <p:bldP spid="24" grpId="0" animBg="1"/>
      <p:bldP spid="55" grpId="0" animBg="1"/>
      <p:bldP spid="58" grpId="0" animBg="1"/>
      <p:bldP spid="48" grpId="0"/>
      <p:bldP spid="62" grpId="0" animBg="1"/>
      <p:bldP spid="63" grpId="0" animBg="1"/>
      <p:bldP spid="65" grpId="0" animBg="1"/>
      <p:bldP spid="66" grpId="0" animBg="1"/>
      <p:bldP spid="68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97118"/>
            <a:ext cx="12618720" cy="1188851"/>
          </a:xfrm>
        </p:spPr>
        <p:txBody>
          <a:bodyPr/>
          <a:lstStyle/>
          <a:p>
            <a:r>
              <a:rPr lang="en-US" dirty="0"/>
              <a:t>Azure Release Pipelines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E5861-8572-6144-91EA-DB599A796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52" y="945959"/>
            <a:ext cx="13967791" cy="63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1859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4197-7991-9043-9644-061FEE185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Release Pipelines - </a:t>
            </a:r>
            <a:r>
              <a:rPr lang="en-US" dirty="0">
                <a:solidFill>
                  <a:srgbClr val="00B050"/>
                </a:solidFill>
              </a:rPr>
              <a:t>Releases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160B5-1E40-5A4B-B511-974528CBE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495"/>
            <a:ext cx="14630400" cy="52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3297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HTTP Application Routing Add On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AAFAEB-DB02-ED46-BC0A-C21B0807FBEB}"/>
              </a:ext>
            </a:extLst>
          </p:cNvPr>
          <p:cNvSpPr/>
          <p:nvPr/>
        </p:nvSpPr>
        <p:spPr>
          <a:xfrm>
            <a:off x="12064205" y="101277"/>
            <a:ext cx="2294626" cy="157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AKS Addon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12CC5E6-CA35-BC4F-96BF-B5D3F7136E88}"/>
              </a:ext>
            </a:extLst>
          </p:cNvPr>
          <p:cNvSpPr txBox="1">
            <a:spLocks/>
          </p:cNvSpPr>
          <p:nvPr/>
        </p:nvSpPr>
        <p:spPr>
          <a:xfrm>
            <a:off x="696273" y="5690211"/>
            <a:ext cx="12666518" cy="10895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000" b="1" dirty="0">
                <a:solidFill>
                  <a:srgbClr val="00B050"/>
                </a:solidFill>
              </a:rPr>
              <a:t>Ingress Controller + External DNS</a:t>
            </a:r>
            <a:endParaRPr lang="en-US" sz="65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937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>
            <a:off x="7928266" y="3990111"/>
            <a:ext cx="5146466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 flipV="1">
            <a:off x="1425039" y="3990111"/>
            <a:ext cx="4774871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2112464" y="1082851"/>
            <a:ext cx="4349336" cy="189285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Kubernetes Concepts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F34148-ADB3-334D-9077-AB9DBE42CCC8}"/>
              </a:ext>
            </a:extLst>
          </p:cNvPr>
          <p:cNvSpPr/>
          <p:nvPr/>
        </p:nvSpPr>
        <p:spPr>
          <a:xfrm>
            <a:off x="7814351" y="1082851"/>
            <a:ext cx="4807774" cy="189285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Azure Services Integration with AKS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3A9DD4-7AA5-7140-9CA4-F83AEAB46302}"/>
              </a:ext>
            </a:extLst>
          </p:cNvPr>
          <p:cNvSpPr/>
          <p:nvPr/>
        </p:nvSpPr>
        <p:spPr>
          <a:xfrm>
            <a:off x="7835354" y="4969908"/>
            <a:ext cx="4786769" cy="189285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Terraform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451BBFF-32E0-F34B-B275-BA4AE241684A}"/>
              </a:ext>
            </a:extLst>
          </p:cNvPr>
          <p:cNvSpPr/>
          <p:nvPr/>
        </p:nvSpPr>
        <p:spPr>
          <a:xfrm>
            <a:off x="2112464" y="4969908"/>
            <a:ext cx="4349336" cy="18928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Azure DevOps</a:t>
            </a:r>
          </a:p>
        </p:txBody>
      </p:sp>
    </p:spTree>
    <p:extLst>
      <p:ext uri="{BB962C8B-B14F-4D97-AF65-F5344CB8AC3E}">
        <p14:creationId xmlns:p14="http://schemas.microsoft.com/office/powerpoint/2010/main" val="69650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" y="-63522"/>
            <a:ext cx="11147088" cy="1188851"/>
          </a:xfrm>
        </p:spPr>
        <p:txBody>
          <a:bodyPr>
            <a:noAutofit/>
          </a:bodyPr>
          <a:lstStyle/>
          <a:p>
            <a:r>
              <a:rPr lang="en-US" sz="4000" dirty="0"/>
              <a:t>Azure AKS - </a:t>
            </a:r>
            <a:r>
              <a:rPr lang="en-US" sz="4000" dirty="0">
                <a:solidFill>
                  <a:srgbClr val="00B050"/>
                </a:solidFill>
              </a:rPr>
              <a:t>Virtual Nodes Mixed Mode 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46988" y="979065"/>
            <a:ext cx="14196556" cy="655212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161354" y="954351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7773" y="1379838"/>
            <a:ext cx="13526436" cy="585128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452" y="1411170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1809" y="146633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929121" y="3165914"/>
            <a:ext cx="4197928" cy="33295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4315626" y="6086321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0037" y="5529720"/>
            <a:ext cx="1009232" cy="11132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7226949" y="6584789"/>
            <a:ext cx="161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AKS Cluster 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6321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22663" y="913869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600507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59393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2708307" y="2920890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3898076" y="6503676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8C3A4-4DDB-344C-9DAC-6E0EAC83020F}"/>
              </a:ext>
            </a:extLst>
          </p:cNvPr>
          <p:cNvSpPr/>
          <p:nvPr/>
        </p:nvSpPr>
        <p:spPr>
          <a:xfrm>
            <a:off x="3178503" y="3443245"/>
            <a:ext cx="3686075" cy="26348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0CC054-6C94-B749-A629-3A389896008C}"/>
              </a:ext>
            </a:extLst>
          </p:cNvPr>
          <p:cNvSpPr txBox="1"/>
          <p:nvPr/>
        </p:nvSpPr>
        <p:spPr>
          <a:xfrm>
            <a:off x="3969953" y="5698732"/>
            <a:ext cx="2214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Worker Node</a:t>
            </a:r>
          </a:p>
        </p:txBody>
      </p:sp>
      <p:pic>
        <p:nvPicPr>
          <p:cNvPr id="67" name="Google Shape;637;p35">
            <a:extLst>
              <a:ext uri="{FF2B5EF4-FFF2-40B4-BE49-F238E27FC236}">
                <a16:creationId xmlns:a16="http://schemas.microsoft.com/office/drawing/2014/main" id="{BB040DF6-2823-D043-BCE3-AB84E14062A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1259" y="36988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B1730EA0-0C86-8846-8098-C98F4A3CFE73}"/>
              </a:ext>
            </a:extLst>
          </p:cNvPr>
          <p:cNvSpPr/>
          <p:nvPr/>
        </p:nvSpPr>
        <p:spPr>
          <a:xfrm>
            <a:off x="4238768" y="36471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A4B7B4-4069-9C41-98C2-5FF1D5F60F1B}"/>
              </a:ext>
            </a:extLst>
          </p:cNvPr>
          <p:cNvSpPr txBox="1"/>
          <p:nvPr/>
        </p:nvSpPr>
        <p:spPr>
          <a:xfrm>
            <a:off x="4389761" y="4680226"/>
            <a:ext cx="125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Pod</a:t>
            </a:r>
          </a:p>
        </p:txBody>
      </p:sp>
      <p:pic>
        <p:nvPicPr>
          <p:cNvPr id="72" name="Google Shape;637;p35">
            <a:extLst>
              <a:ext uri="{FF2B5EF4-FFF2-40B4-BE49-F238E27FC236}">
                <a16:creationId xmlns:a16="http://schemas.microsoft.com/office/drawing/2014/main" id="{36EB15A9-0CCA-1047-BF93-D1F82067AFD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90742" y="37631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C18ADF2-BC65-AF4E-8B8A-9FC179020837}"/>
              </a:ext>
            </a:extLst>
          </p:cNvPr>
          <p:cNvSpPr/>
          <p:nvPr/>
        </p:nvSpPr>
        <p:spPr>
          <a:xfrm>
            <a:off x="10328251" y="37114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016352-CFB9-874D-AEF2-CBE35857DE23}"/>
              </a:ext>
            </a:extLst>
          </p:cNvPr>
          <p:cNvSpPr txBox="1"/>
          <p:nvPr/>
        </p:nvSpPr>
        <p:spPr>
          <a:xfrm>
            <a:off x="10274207" y="4731834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Usermgmt</a:t>
            </a:r>
            <a:r>
              <a:rPr lang="en-US" sz="1800" dirty="0"/>
              <a:t>  Pod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0348FAC-DF35-B94E-BF4C-9235517B739F}"/>
              </a:ext>
            </a:extLst>
          </p:cNvPr>
          <p:cNvSpPr/>
          <p:nvPr/>
        </p:nvSpPr>
        <p:spPr>
          <a:xfrm>
            <a:off x="2753632" y="2007381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 Cluster IP Service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C756A74-19A7-C042-BC36-003BF6CA3EF8}"/>
              </a:ext>
            </a:extLst>
          </p:cNvPr>
          <p:cNvSpPr/>
          <p:nvPr/>
        </p:nvSpPr>
        <p:spPr>
          <a:xfrm>
            <a:off x="8795081" y="1997690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/>
              <a:t>UserMgmt</a:t>
            </a:r>
            <a:r>
              <a:rPr lang="en-US" dirty="0"/>
              <a:t>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F56F78-F6D9-3B46-9EB1-6363E9936309}"/>
              </a:ext>
            </a:extLst>
          </p:cNvPr>
          <p:cNvCxnSpPr>
            <a:cxnSpLocks/>
            <a:stCxn id="76" idx="2"/>
            <a:endCxn id="72" idx="0"/>
          </p:cNvCxnSpPr>
          <p:nvPr/>
        </p:nvCxnSpPr>
        <p:spPr>
          <a:xfrm flipH="1">
            <a:off x="11070585" y="2699728"/>
            <a:ext cx="5280" cy="106340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58D2F15-B303-AA46-9934-0BFD0060DB23}"/>
              </a:ext>
            </a:extLst>
          </p:cNvPr>
          <p:cNvCxnSpPr>
            <a:cxnSpLocks/>
            <a:stCxn id="72" idx="1"/>
            <a:endCxn id="12" idx="3"/>
          </p:cNvCxnSpPr>
          <p:nvPr/>
        </p:nvCxnSpPr>
        <p:spPr>
          <a:xfrm rot="10800000">
            <a:off x="7315200" y="2358400"/>
            <a:ext cx="3275542" cy="1884570"/>
          </a:xfrm>
          <a:prstGeom prst="bentConnector3">
            <a:avLst>
              <a:gd name="adj1" fmla="val 6094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033B025-E1A9-8D4D-9C3E-38077224D363}"/>
              </a:ext>
            </a:extLst>
          </p:cNvPr>
          <p:cNvCxnSpPr>
            <a:cxnSpLocks/>
            <a:stCxn id="12" idx="2"/>
            <a:endCxn id="67" idx="0"/>
          </p:cNvCxnSpPr>
          <p:nvPr/>
        </p:nvCxnSpPr>
        <p:spPr>
          <a:xfrm flipH="1">
            <a:off x="4981102" y="2709419"/>
            <a:ext cx="53314" cy="9894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9DB8E73-9FEF-D54C-9155-4A8B8FC9CFCE}"/>
              </a:ext>
            </a:extLst>
          </p:cNvPr>
          <p:cNvCxnSpPr>
            <a:cxnSpLocks/>
          </p:cNvCxnSpPr>
          <p:nvPr/>
        </p:nvCxnSpPr>
        <p:spPr>
          <a:xfrm rot="10800000">
            <a:off x="7269875" y="4960706"/>
            <a:ext cx="757134" cy="655514"/>
          </a:xfrm>
          <a:prstGeom prst="bentConnector3">
            <a:avLst>
              <a:gd name="adj1" fmla="val 26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65BC299-E49F-0143-A517-160816CC3BD6}"/>
              </a:ext>
            </a:extLst>
          </p:cNvPr>
          <p:cNvCxnSpPr>
            <a:stCxn id="43" idx="0"/>
            <a:endCxn id="39" idx="1"/>
          </p:cNvCxnSpPr>
          <p:nvPr/>
        </p:nvCxnSpPr>
        <p:spPr>
          <a:xfrm rot="5400000" flipH="1" flipV="1">
            <a:off x="8147746" y="4829045"/>
            <a:ext cx="567582" cy="833769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393093C4-8F86-8246-B0D9-5949CD0D34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3778" y="-37169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05A48BDF-13E3-254A-BC6D-0FE5281CC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54333" y="-19498"/>
            <a:ext cx="914400" cy="914400"/>
          </a:xfrm>
          <a:prstGeom prst="rect">
            <a:avLst/>
          </a:prstGeom>
        </p:spPr>
      </p:pic>
      <p:pic>
        <p:nvPicPr>
          <p:cNvPr id="80" name="Graphic 79" descr="User">
            <a:extLst>
              <a:ext uri="{FF2B5EF4-FFF2-40B4-BE49-F238E27FC236}">
                <a16:creationId xmlns:a16="http://schemas.microsoft.com/office/drawing/2014/main" id="{21706E0C-36DF-CD4C-8B70-A6B2F5FD0E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42023" y="-15773"/>
            <a:ext cx="914400" cy="914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9A512A6-CB48-914E-8EDF-90F339108933}"/>
              </a:ext>
            </a:extLst>
          </p:cNvPr>
          <p:cNvSpPr txBox="1"/>
          <p:nvPr/>
        </p:nvSpPr>
        <p:spPr>
          <a:xfrm>
            <a:off x="576340" y="675651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278244F-25CF-DC4A-9EAB-FD72C8C3ED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7990" y="5562591"/>
            <a:ext cx="1402291" cy="1402291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15A403E0-1915-3F4D-8C40-0D57ACB4802F}"/>
              </a:ext>
            </a:extLst>
          </p:cNvPr>
          <p:cNvCxnSpPr>
            <a:endCxn id="82" idx="0"/>
          </p:cNvCxnSpPr>
          <p:nvPr/>
        </p:nvCxnSpPr>
        <p:spPr>
          <a:xfrm rot="10800000" flipV="1">
            <a:off x="1279137" y="4353921"/>
            <a:ext cx="3147265" cy="120867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CD18AC7C-6394-314F-835A-5A1582983158}"/>
              </a:ext>
            </a:extLst>
          </p:cNvPr>
          <p:cNvCxnSpPr>
            <a:cxnSpLocks/>
            <a:stCxn id="31" idx="1"/>
            <a:endCxn id="76" idx="0"/>
          </p:cNvCxnSpPr>
          <p:nvPr/>
        </p:nvCxnSpPr>
        <p:spPr>
          <a:xfrm rot="10800000" flipV="1">
            <a:off x="11075866" y="420030"/>
            <a:ext cx="687913" cy="157765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oogle Shape;107;p16">
            <a:extLst>
              <a:ext uri="{FF2B5EF4-FFF2-40B4-BE49-F238E27FC236}">
                <a16:creationId xmlns:a16="http://schemas.microsoft.com/office/drawing/2014/main" id="{1846BEA2-575D-4B4C-ABD4-E14869A7538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39610" y="5102275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108;p16">
            <a:extLst>
              <a:ext uri="{FF2B5EF4-FFF2-40B4-BE49-F238E27FC236}">
                <a16:creationId xmlns:a16="http://schemas.microsoft.com/office/drawing/2014/main" id="{77F2EA11-0BD4-9B49-8DEE-5F532FCD28AC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10320" y="5124801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109;p16">
            <a:extLst>
              <a:ext uri="{FF2B5EF4-FFF2-40B4-BE49-F238E27FC236}">
                <a16:creationId xmlns:a16="http://schemas.microsoft.com/office/drawing/2014/main" id="{E97A3F31-FC70-6D43-858B-A72CB264271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06040" y="5129342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89;p15">
            <a:extLst>
              <a:ext uri="{FF2B5EF4-FFF2-40B4-BE49-F238E27FC236}">
                <a16:creationId xmlns:a16="http://schemas.microsoft.com/office/drawing/2014/main" id="{1FE4C00D-5406-884D-ADA9-523EDCD95F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10616" y="353356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89;p15">
            <a:extLst>
              <a:ext uri="{FF2B5EF4-FFF2-40B4-BE49-F238E27FC236}">
                <a16:creationId xmlns:a16="http://schemas.microsoft.com/office/drawing/2014/main" id="{AC4FD452-92A0-4041-A3D7-FD336C5E0FA4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133338" y="338626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126;p17">
            <a:extLst>
              <a:ext uri="{FF2B5EF4-FFF2-40B4-BE49-F238E27FC236}">
                <a16:creationId xmlns:a16="http://schemas.microsoft.com/office/drawing/2014/main" id="{BF90ECE7-6958-7942-A956-7F2013D1C1F5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79587" y="2043547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126;p17">
            <a:extLst>
              <a:ext uri="{FF2B5EF4-FFF2-40B4-BE49-F238E27FC236}">
                <a16:creationId xmlns:a16="http://schemas.microsoft.com/office/drawing/2014/main" id="{AA2D1983-5440-C34F-9B6C-0BE59BB58CE6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62148" y="2049966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70;p19">
            <a:extLst>
              <a:ext uri="{FF2B5EF4-FFF2-40B4-BE49-F238E27FC236}">
                <a16:creationId xmlns:a16="http://schemas.microsoft.com/office/drawing/2014/main" id="{2FE33462-7F7C-A144-9D8C-C1C5918D6C33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450638" y="5095191"/>
            <a:ext cx="597600" cy="5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71;p19">
            <a:extLst>
              <a:ext uri="{FF2B5EF4-FFF2-40B4-BE49-F238E27FC236}">
                <a16:creationId xmlns:a16="http://schemas.microsoft.com/office/drawing/2014/main" id="{E41B7024-8DED-FA42-848D-E322CB4DFDDB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53204" y="5112967"/>
            <a:ext cx="597600" cy="59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399249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7F715E-0458-B24F-AEA2-590DE95629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C5ADB-393B-A247-94D3-F2481B1C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5774"/>
            <a:ext cx="12618720" cy="1188851"/>
          </a:xfrm>
        </p:spPr>
        <p:txBody>
          <a:bodyPr/>
          <a:lstStyle/>
          <a:p>
            <a:r>
              <a:rPr lang="en-US" dirty="0"/>
              <a:t>Azure AKS - Addons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6FAE5-4284-C94F-A460-588CE9DB8798}"/>
              </a:ext>
            </a:extLst>
          </p:cNvPr>
          <p:cNvSpPr/>
          <p:nvPr/>
        </p:nvSpPr>
        <p:spPr>
          <a:xfrm>
            <a:off x="6481683" y="3186663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Azure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82B35C-C4B9-8844-BBC6-B9DDAFA9CC79}"/>
              </a:ext>
            </a:extLst>
          </p:cNvPr>
          <p:cNvSpPr/>
          <p:nvPr/>
        </p:nvSpPr>
        <p:spPr>
          <a:xfrm>
            <a:off x="2862611" y="5290524"/>
            <a:ext cx="2490637" cy="2103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Application Routing</a:t>
            </a:r>
          </a:p>
          <a:p>
            <a:pPr algn="ctr"/>
            <a:r>
              <a:rPr lang="en-US" dirty="0"/>
              <a:t>Ingress + External DNS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7DE76A-385C-8A4C-8F75-18A9EE927A21}"/>
              </a:ext>
            </a:extLst>
          </p:cNvPr>
          <p:cNvSpPr/>
          <p:nvPr/>
        </p:nvSpPr>
        <p:spPr>
          <a:xfrm>
            <a:off x="10522470" y="1087940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Monitoring</a:t>
            </a:r>
          </a:p>
          <a:p>
            <a:pPr algn="ctr"/>
            <a:r>
              <a:rPr lang="en-IN" sz="2600" dirty="0"/>
              <a:t>(Log Analytics)</a:t>
            </a:r>
            <a:endParaRPr lang="en-US" sz="2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2CA11E-5A09-5A43-8EAF-FE9682525B67}"/>
              </a:ext>
            </a:extLst>
          </p:cNvPr>
          <p:cNvSpPr/>
          <p:nvPr/>
        </p:nvSpPr>
        <p:spPr>
          <a:xfrm>
            <a:off x="2862611" y="1087940"/>
            <a:ext cx="2490637" cy="2103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Virtual Nodes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895162-32FC-7E4A-A9B6-2F0FB142880D}"/>
              </a:ext>
            </a:extLst>
          </p:cNvPr>
          <p:cNvSpPr/>
          <p:nvPr/>
        </p:nvSpPr>
        <p:spPr>
          <a:xfrm>
            <a:off x="10522470" y="5185657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Azure Policy</a:t>
            </a:r>
          </a:p>
        </p:txBody>
      </p:sp>
    </p:spTree>
    <p:extLst>
      <p:ext uri="{BB962C8B-B14F-4D97-AF65-F5344CB8AC3E}">
        <p14:creationId xmlns:p14="http://schemas.microsoft.com/office/powerpoint/2010/main" val="242542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534" y="1175355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HTTP Application Routing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70C0"/>
                </a:solidFill>
              </a:rPr>
              <a:t>Add On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Ingress  +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(Automatic Install)</a:t>
            </a:r>
            <a:br>
              <a:rPr lang="en-US" sz="3000" dirty="0">
                <a:solidFill>
                  <a:srgbClr val="00B050"/>
                </a:solidFill>
              </a:rPr>
            </a:b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1692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9701" y="35629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53294" y="42227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4564254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4562472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5539368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5679683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644654" y="4524503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4654" y="46125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5134" y="460070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13067" y="456253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754350"/>
            <a:ext cx="3428098" cy="16135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463736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5080477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542247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080477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5082259"/>
            <a:ext cx="578278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579719" y="5209259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844819" y="5209259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9544371" y="4524503"/>
            <a:ext cx="4173321" cy="14245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567976" y="46796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10810034" y="4779223"/>
            <a:ext cx="2751556" cy="7554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FFFF00"/>
                </a:solidFill>
              </a:rPr>
              <a:t>app1</a:t>
            </a:r>
            <a:r>
              <a:rPr lang="en-IN" sz="1600" dirty="0"/>
              <a:t>.7b8803340f38495c8402.centralus.aksapp.io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2"/>
            <a:endCxn id="68" idx="2"/>
          </p:cNvCxnSpPr>
          <p:nvPr/>
        </p:nvCxnSpPr>
        <p:spPr>
          <a:xfrm rot="16200000" flipH="1">
            <a:off x="8667693" y="4257665"/>
            <a:ext cx="75832" cy="2681264"/>
          </a:xfrm>
          <a:prstGeom prst="bentConnector3">
            <a:avLst>
              <a:gd name="adj1" fmla="val 595497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10524506" y="5156943"/>
            <a:ext cx="285528" cy="101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H="1" flipV="1">
            <a:off x="10330337" y="2493928"/>
            <a:ext cx="3231253" cy="2663015"/>
          </a:xfrm>
          <a:prstGeom prst="bentConnector5">
            <a:avLst>
              <a:gd name="adj1" fmla="val -7075"/>
              <a:gd name="adj2" fmla="val 48112"/>
              <a:gd name="adj3" fmla="val 10707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333968" y="5532953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10780665" y="557298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5020" y="1240073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651663" y="2813563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8296" y="291846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8776" y="290664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26709" y="286848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601184" y="350346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858461" y="351520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5507687" y="6103576"/>
            <a:ext cx="38393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HTTP Application Routing Add 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280100" y="2133934"/>
            <a:ext cx="12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DNS Zones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301989" y="-169986"/>
            <a:ext cx="1666572" cy="4486689"/>
          </a:xfrm>
          <a:prstGeom prst="bentConnector3">
            <a:avLst>
              <a:gd name="adj1" fmla="val 11371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118910" y="4336597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</a:rPr>
              <a:t>app1.7b8803340f38495c8402.centralus.aksapp.io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F14C57-452A-514D-B480-7A5AD98187A7}"/>
              </a:ext>
            </a:extLst>
          </p:cNvPr>
          <p:cNvSpPr/>
          <p:nvPr/>
        </p:nvSpPr>
        <p:spPr>
          <a:xfrm>
            <a:off x="5414561" y="2619533"/>
            <a:ext cx="3954901" cy="3985970"/>
          </a:xfrm>
          <a:prstGeom prst="rect">
            <a:avLst/>
          </a:prstGeom>
          <a:noFill/>
          <a:ln w="92075" cap="sq">
            <a:solidFill>
              <a:srgbClr val="00B05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07E5AB0-BFDA-5542-BFAA-B2FA82BD328E}"/>
              </a:ext>
            </a:extLst>
          </p:cNvPr>
          <p:cNvSpPr txBox="1"/>
          <p:nvPr/>
        </p:nvSpPr>
        <p:spPr>
          <a:xfrm>
            <a:off x="6636372" y="3770796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279DA0F-DE57-0547-91DD-CE1DEF0C76FE}"/>
              </a:ext>
            </a:extLst>
          </p:cNvPr>
          <p:cNvSpPr/>
          <p:nvPr/>
        </p:nvSpPr>
        <p:spPr>
          <a:xfrm>
            <a:off x="3188127" y="693833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app1.7b8803340f38495c8402.centralus.aksapp.io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8F2F049A-FAEC-8648-BAED-02B1FF2C87E9}"/>
              </a:ext>
            </a:extLst>
          </p:cNvPr>
          <p:cNvCxnSpPr>
            <a:stCxn id="68" idx="0"/>
            <a:endCxn id="66" idx="1"/>
          </p:cNvCxnSpPr>
          <p:nvPr/>
        </p:nvCxnSpPr>
        <p:spPr>
          <a:xfrm rot="16200000" flipV="1">
            <a:off x="7210784" y="1844235"/>
            <a:ext cx="1282971" cy="4387945"/>
          </a:xfrm>
          <a:prstGeom prst="bentConnector4">
            <a:avLst>
              <a:gd name="adj1" fmla="val 31361"/>
              <a:gd name="adj2" fmla="val 10257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3F527EF4-45AE-CE43-A1BC-3004FB9F349B}"/>
              </a:ext>
            </a:extLst>
          </p:cNvPr>
          <p:cNvSpPr/>
          <p:nvPr/>
        </p:nvSpPr>
        <p:spPr>
          <a:xfrm>
            <a:off x="3233393" y="1500641"/>
            <a:ext cx="386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B050"/>
                </a:solidFill>
              </a:rPr>
              <a:t>7b8803340f38495c8402.centralus.aksapp.io</a:t>
            </a:r>
          </a:p>
        </p:txBody>
      </p:sp>
    </p:spTree>
    <p:extLst>
      <p:ext uri="{BB962C8B-B14F-4D97-AF65-F5344CB8AC3E}">
        <p14:creationId xmlns:p14="http://schemas.microsoft.com/office/powerpoint/2010/main" val="60436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101" grpId="0"/>
      <p:bldP spid="48" grpId="0" animBg="1"/>
      <p:bldP spid="77" grpId="0"/>
      <p:bldP spid="86" grpId="0"/>
      <p:bldP spid="88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66" y="50243"/>
            <a:ext cx="13260268" cy="1065295"/>
          </a:xfrm>
        </p:spPr>
        <p:txBody>
          <a:bodyPr>
            <a:normAutofit/>
          </a:bodyPr>
          <a:lstStyle/>
          <a:p>
            <a:r>
              <a:rPr lang="en-US" dirty="0"/>
              <a:t>Ingress with External DNS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491357-B03C-8649-8835-5467C5D6C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569" y="1092351"/>
            <a:ext cx="10531831" cy="60448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8FFE44-6908-B746-BDB4-C9F3622450F7}"/>
              </a:ext>
            </a:extLst>
          </p:cNvPr>
          <p:cNvSpPr/>
          <p:nvPr/>
        </p:nvSpPr>
        <p:spPr>
          <a:xfrm>
            <a:off x="4384964" y="4270664"/>
            <a:ext cx="9279081" cy="55071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217A845-5E85-484A-8FFD-FAE818CFEA32}"/>
              </a:ext>
            </a:extLst>
          </p:cNvPr>
          <p:cNvSpPr/>
          <p:nvPr/>
        </p:nvSpPr>
        <p:spPr>
          <a:xfrm>
            <a:off x="471497" y="5000668"/>
            <a:ext cx="3453651" cy="1605806"/>
          </a:xfrm>
          <a:prstGeom prst="wedgeRoundRectCallout">
            <a:avLst>
              <a:gd name="adj1" fmla="val 74148"/>
              <a:gd name="adj2" fmla="val -6716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help us to add DNS Record Set in Azure DNS Zones using k8s External DNS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5631CB-82A4-8740-A194-FA7C454882B4}"/>
              </a:ext>
            </a:extLst>
          </p:cNvPr>
          <p:cNvSpPr/>
          <p:nvPr/>
        </p:nvSpPr>
        <p:spPr>
          <a:xfrm>
            <a:off x="4838701" y="3030682"/>
            <a:ext cx="9708572" cy="55071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848E2DE-FF97-B24A-9DA9-3ECA356BE2EC}"/>
              </a:ext>
            </a:extLst>
          </p:cNvPr>
          <p:cNvSpPr/>
          <p:nvPr/>
        </p:nvSpPr>
        <p:spPr>
          <a:xfrm>
            <a:off x="274852" y="2285010"/>
            <a:ext cx="3453651" cy="2042062"/>
          </a:xfrm>
          <a:prstGeom prst="wedgeRoundRectCallout">
            <a:avLst>
              <a:gd name="adj1" fmla="val 93103"/>
              <a:gd name="adj2" fmla="val -1158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annotation will ensure the ingress service we are creating will be part Ingress Controller created using HTTP Application Routing Add On</a:t>
            </a:r>
          </a:p>
        </p:txBody>
      </p:sp>
    </p:spTree>
    <p:extLst>
      <p:ext uri="{BB962C8B-B14F-4D97-AF65-F5344CB8AC3E}">
        <p14:creationId xmlns:p14="http://schemas.microsoft.com/office/powerpoint/2010/main" val="182937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10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Configure Access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To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Multiple AKS Clusters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075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37DD4-FC1B-5548-B091-ECE268D99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46646D-28AB-A548-AC33-3208F387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940"/>
            <a:ext cx="12618720" cy="1188851"/>
          </a:xfrm>
        </p:spPr>
        <p:txBody>
          <a:bodyPr/>
          <a:lstStyle/>
          <a:p>
            <a:r>
              <a:rPr lang="en-US" dirty="0"/>
              <a:t>Azure AKS Cluster Access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6D5EFA-6F08-4441-9E44-614AB885FC76}"/>
              </a:ext>
            </a:extLst>
          </p:cNvPr>
          <p:cNvSpPr/>
          <p:nvPr/>
        </p:nvSpPr>
        <p:spPr>
          <a:xfrm>
            <a:off x="11719032" y="1408444"/>
            <a:ext cx="2641249" cy="1437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6E5B0-668F-1D43-A6A9-A51F70E716CA}"/>
              </a:ext>
            </a:extLst>
          </p:cNvPr>
          <p:cNvSpPr/>
          <p:nvPr/>
        </p:nvSpPr>
        <p:spPr>
          <a:xfrm>
            <a:off x="11719033" y="5633545"/>
            <a:ext cx="2641249" cy="1437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- 2</a:t>
            </a:r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38C33657-5B70-4541-815C-27E2F8EA9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331" y="3772631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77CEE3-E890-A04B-AC66-583861B5EE38}"/>
              </a:ext>
            </a:extLst>
          </p:cNvPr>
          <p:cNvSpPr/>
          <p:nvPr/>
        </p:nvSpPr>
        <p:spPr>
          <a:xfrm>
            <a:off x="2730062" y="3961818"/>
            <a:ext cx="1734207" cy="5360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F8969-D4C4-1B4B-B539-BFC8CEA62365}"/>
              </a:ext>
            </a:extLst>
          </p:cNvPr>
          <p:cNvSpPr/>
          <p:nvPr/>
        </p:nvSpPr>
        <p:spPr>
          <a:xfrm>
            <a:off x="5439104" y="3974753"/>
            <a:ext cx="2159876" cy="5360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Context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BC8363-1C68-EE41-9C2E-6B7DD57E8425}"/>
              </a:ext>
            </a:extLst>
          </p:cNvPr>
          <p:cNvSpPr/>
          <p:nvPr/>
        </p:nvSpPr>
        <p:spPr>
          <a:xfrm>
            <a:off x="8786648" y="2904204"/>
            <a:ext cx="1860332" cy="5360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FB7834-B3C9-9842-9077-F6D44F7ABFDF}"/>
              </a:ext>
            </a:extLst>
          </p:cNvPr>
          <p:cNvSpPr/>
          <p:nvPr/>
        </p:nvSpPr>
        <p:spPr>
          <a:xfrm>
            <a:off x="8786648" y="5097518"/>
            <a:ext cx="1860332" cy="536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A9E98A-A16F-554F-9704-C26BF1F9B82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250731" y="4229831"/>
            <a:ext cx="147933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B0B5FF-C7B4-9A4A-81C1-43D18554514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464269" y="4229832"/>
            <a:ext cx="974835" cy="1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94D603-FE6A-1545-A445-71F8911506CB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7598980" y="3172218"/>
            <a:ext cx="1187668" cy="10705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37BAD0-00E4-1749-AA95-5DA75593952F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7598980" y="4242767"/>
            <a:ext cx="1187668" cy="1122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EADBAD-80B3-7E4F-9FD9-EC94BEE59AC4}"/>
              </a:ext>
            </a:extLst>
          </p:cNvPr>
          <p:cNvCxnSpPr>
            <a:stCxn id="14" idx="3"/>
            <a:endCxn id="5" idx="1"/>
          </p:cNvCxnSpPr>
          <p:nvPr/>
        </p:nvCxnSpPr>
        <p:spPr>
          <a:xfrm flipV="1">
            <a:off x="10646980" y="2127088"/>
            <a:ext cx="1072052" cy="10451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7B44F5-BB5B-584F-8BCD-45FFCBFC1714}"/>
              </a:ext>
            </a:extLst>
          </p:cNvPr>
          <p:cNvCxnSpPr>
            <a:endCxn id="6" idx="1"/>
          </p:cNvCxnSpPr>
          <p:nvPr/>
        </p:nvCxnSpPr>
        <p:spPr>
          <a:xfrm>
            <a:off x="10646980" y="5365531"/>
            <a:ext cx="1072053" cy="9866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86808A-3A98-4344-97CE-FDC56B1EAAD0}"/>
              </a:ext>
            </a:extLst>
          </p:cNvPr>
          <p:cNvSpPr txBox="1"/>
          <p:nvPr/>
        </p:nvSpPr>
        <p:spPr>
          <a:xfrm>
            <a:off x="76475" y="4605594"/>
            <a:ext cx="14341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Admin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0D210F-54DA-2543-A374-93E9293D4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9" y="2596055"/>
            <a:ext cx="4267200" cy="1104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00A4C63-A3F7-D64E-B94B-1608B0696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5" y="5199634"/>
            <a:ext cx="7315200" cy="1003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8A38D8-2EE2-0941-AAF8-D690EA234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5" y="6316701"/>
            <a:ext cx="6667500" cy="1143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2887F4-AB26-E84D-8E6D-492A358C6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99" y="1077614"/>
            <a:ext cx="11046098" cy="1422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542DD0B-A2C2-D34C-A6BB-56A5C615B0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19032" y="1408444"/>
            <a:ext cx="607392" cy="6073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9DF03C1-674F-D44F-9B3F-6E1DB22F2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9341" y="5646556"/>
            <a:ext cx="607392" cy="6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  <p:bldP spid="14" grpId="0" animBg="1"/>
      <p:bldP spid="15" grpId="0" animBg="1"/>
      <p:bldP spid="35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AD Authentication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for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AKS Admins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F65BF11-B850-1E47-B2DB-F7A2224ED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870" y="207628"/>
            <a:ext cx="1515798" cy="1515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054221-F03C-E840-BA15-F98AC225A92F}"/>
              </a:ext>
            </a:extLst>
          </p:cNvPr>
          <p:cNvSpPr txBox="1"/>
          <p:nvPr/>
        </p:nvSpPr>
        <p:spPr>
          <a:xfrm>
            <a:off x="252934" y="1723426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97FB8F7-FE03-6E49-BD87-1693F7476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2202" y="179679"/>
            <a:ext cx="1416760" cy="141676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3FBEABF-B627-924E-87D3-61B8455D4B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245834" y="396335"/>
            <a:ext cx="1138384" cy="11383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DF2AB3-7B77-6A4A-A3A5-F20E5D1ABFE5}"/>
              </a:ext>
            </a:extLst>
          </p:cNvPr>
          <p:cNvSpPr txBox="1"/>
          <p:nvPr/>
        </p:nvSpPr>
        <p:spPr>
          <a:xfrm>
            <a:off x="6117716" y="1723425"/>
            <a:ext cx="21309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6B54F9-954B-0648-9F79-00ECC6DAB85C}"/>
              </a:ext>
            </a:extLst>
          </p:cNvPr>
          <p:cNvSpPr txBox="1"/>
          <p:nvPr/>
        </p:nvSpPr>
        <p:spPr>
          <a:xfrm>
            <a:off x="11995732" y="1592678"/>
            <a:ext cx="1942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Users</a:t>
            </a:r>
          </a:p>
        </p:txBody>
      </p:sp>
    </p:spTree>
    <p:extLst>
      <p:ext uri="{BB962C8B-B14F-4D97-AF65-F5344CB8AC3E}">
        <p14:creationId xmlns:p14="http://schemas.microsoft.com/office/powerpoint/2010/main" val="359002109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0796" y="1114159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1303275" y="2690939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6190996" y="5278860"/>
            <a:ext cx="2606566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3691" y="1609813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14845" y="304186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3E1ABD1-D81C-FA43-AB59-798A5339559E}"/>
              </a:ext>
            </a:extLst>
          </p:cNvPr>
          <p:cNvSpPr/>
          <p:nvPr/>
        </p:nvSpPr>
        <p:spPr>
          <a:xfrm>
            <a:off x="4859669" y="1399116"/>
            <a:ext cx="5839509" cy="19120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Integrate Azure AD and AKS Cluster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F13DC19-B916-4442-9F7F-D94180EE8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0796" y="3677302"/>
            <a:ext cx="1138384" cy="113838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6716" y="5553815"/>
            <a:ext cx="1138384" cy="11383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993731-E02D-1C4D-A45F-1625E9EE0CE5}"/>
              </a:ext>
            </a:extLst>
          </p:cNvPr>
          <p:cNvSpPr txBox="1"/>
          <p:nvPr/>
        </p:nvSpPr>
        <p:spPr>
          <a:xfrm>
            <a:off x="665152" y="4689707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665303" y="679156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1D4BFC-2C08-1041-AFEC-A7FD54FEF43F}"/>
              </a:ext>
            </a:extLst>
          </p:cNvPr>
          <p:cNvSpPr/>
          <p:nvPr/>
        </p:nvSpPr>
        <p:spPr>
          <a:xfrm>
            <a:off x="375616" y="935421"/>
            <a:ext cx="4196781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95" y="5258378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4AA54D3-5D0B-5543-AFCD-C129D9E6E16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788590C0-A4CF-BB41-89B4-DBB9B4EF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789" y="475685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0DE304-C153-EF4D-B01C-097EE9884D04}"/>
              </a:ext>
            </a:extLst>
          </p:cNvPr>
          <p:cNvSpPr txBox="1"/>
          <p:nvPr/>
        </p:nvSpPr>
        <p:spPr>
          <a:xfrm>
            <a:off x="11578266" y="6407339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D3D75C4-0DC6-CB4A-BF7C-9A71EEFDEB76}"/>
              </a:ext>
            </a:extLst>
          </p:cNvPr>
          <p:cNvSpPr/>
          <p:nvPr/>
        </p:nvSpPr>
        <p:spPr>
          <a:xfrm>
            <a:off x="6056305" y="4529960"/>
            <a:ext cx="2941449" cy="2963256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Internet">
            <a:extLst>
              <a:ext uri="{FF2B5EF4-FFF2-40B4-BE49-F238E27FC236}">
                <a16:creationId xmlns:a16="http://schemas.microsoft.com/office/drawing/2014/main" id="{C1DD9E36-CF9B-9040-B259-398E4B28C9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26668" y="6169173"/>
            <a:ext cx="1188850" cy="11888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E1A5A-1F10-4C44-8B58-0B097F445A2E}"/>
              </a:ext>
            </a:extLst>
          </p:cNvPr>
          <p:cNvSpPr txBox="1"/>
          <p:nvPr/>
        </p:nvSpPr>
        <p:spPr>
          <a:xfrm>
            <a:off x="6947689" y="7116253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E5CCA0-9B58-1249-809B-1B5619E76D5B}"/>
              </a:ext>
            </a:extLst>
          </p:cNvPr>
          <p:cNvSpPr txBox="1"/>
          <p:nvPr/>
        </p:nvSpPr>
        <p:spPr>
          <a:xfrm>
            <a:off x="6622463" y="4544426"/>
            <a:ext cx="1699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Desktop</a:t>
            </a:r>
          </a:p>
        </p:txBody>
      </p:sp>
    </p:spTree>
    <p:extLst>
      <p:ext uri="{BB962C8B-B14F-4D97-AF65-F5344CB8AC3E}">
        <p14:creationId xmlns:p14="http://schemas.microsoft.com/office/powerpoint/2010/main" val="201994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3" grpId="0" animBg="1"/>
      <p:bldP spid="22" grpId="0"/>
      <p:bldP spid="23" grpId="0"/>
      <p:bldP spid="24" grpId="0" animBg="1"/>
      <p:bldP spid="26" grpId="0" animBg="1"/>
      <p:bldP spid="28" grpId="0"/>
      <p:bldP spid="29" grpId="0" animBg="1"/>
      <p:bldP spid="31" grpId="0"/>
      <p:bldP spid="32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5188" y="2600274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664726" y="4065670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5572244" y="3678489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get nodes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31824" y="1556491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74420" y="1015515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Azure AKS Cluster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3380" y="4548971"/>
            <a:ext cx="1138384" cy="11383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367016" y="573902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43" y="3658007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6B7E671-F03C-C04F-B19A-B8C645B39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13380" y="6049650"/>
            <a:ext cx="1138384" cy="11383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B37B19-0E1B-984D-9EFB-5A200616F0E6}"/>
              </a:ext>
            </a:extLst>
          </p:cNvPr>
          <p:cNvSpPr txBox="1"/>
          <p:nvPr/>
        </p:nvSpPr>
        <p:spPr>
          <a:xfrm>
            <a:off x="307531" y="7140054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pic>
        <p:nvPicPr>
          <p:cNvPr id="10" name="Graphic 9" descr="Internet">
            <a:extLst>
              <a:ext uri="{FF2B5EF4-FFF2-40B4-BE49-F238E27FC236}">
                <a16:creationId xmlns:a16="http://schemas.microsoft.com/office/drawing/2014/main" id="{520E6344-808D-3B40-AC85-E87A30371F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85599" y="1799209"/>
            <a:ext cx="1188850" cy="1188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D775DF-817C-1F45-B1F6-FA3AE9398C48}"/>
              </a:ext>
            </a:extLst>
          </p:cNvPr>
          <p:cNvSpPr txBox="1"/>
          <p:nvPr/>
        </p:nvSpPr>
        <p:spPr>
          <a:xfrm>
            <a:off x="6816332" y="1643484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5BC8E5-98B8-8C4F-BEA4-DFBAE9B9F905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379143" y="2774731"/>
            <a:ext cx="23535" cy="90375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Browser window">
            <a:extLst>
              <a:ext uri="{FF2B5EF4-FFF2-40B4-BE49-F238E27FC236}">
                <a16:creationId xmlns:a16="http://schemas.microsoft.com/office/drawing/2014/main" id="{D8AE3D00-1E9E-8C40-9CCC-42EFEDE1C6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17717" y="1216141"/>
            <a:ext cx="1210740" cy="12107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D62E17-E89B-974E-B45B-6B7FC10F738D}"/>
              </a:ext>
            </a:extLst>
          </p:cNvPr>
          <p:cNvSpPr txBox="1"/>
          <p:nvPr/>
        </p:nvSpPr>
        <p:spPr>
          <a:xfrm>
            <a:off x="1558733" y="2191760"/>
            <a:ext cx="1128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2A401EC-0445-2B42-B0E1-26B1770336F8}"/>
              </a:ext>
            </a:extLst>
          </p:cNvPr>
          <p:cNvSpPr/>
          <p:nvPr/>
        </p:nvSpPr>
        <p:spPr>
          <a:xfrm>
            <a:off x="171134" y="935421"/>
            <a:ext cx="3885809" cy="6635519"/>
          </a:xfrm>
          <a:prstGeom prst="roundRect">
            <a:avLst>
              <a:gd name="adj" fmla="val 8110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5F4450-DE37-6B4C-BABD-09A12B090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744" y="3992233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16A431-82A3-7E4E-A886-DB02EEE0B0FC}"/>
              </a:ext>
            </a:extLst>
          </p:cNvPr>
          <p:cNvSpPr txBox="1"/>
          <p:nvPr/>
        </p:nvSpPr>
        <p:spPr>
          <a:xfrm>
            <a:off x="1082975" y="979359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8663BF-D21B-094D-81FB-6A2BBDC39050}"/>
              </a:ext>
            </a:extLst>
          </p:cNvPr>
          <p:cNvSpPr txBox="1"/>
          <p:nvPr/>
        </p:nvSpPr>
        <p:spPr>
          <a:xfrm>
            <a:off x="11641208" y="5618763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90B773A-F21F-7747-972C-0F874C1F915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B94E665-579F-0A4D-B17C-846A918A258E}"/>
              </a:ext>
            </a:extLst>
          </p:cNvPr>
          <p:cNvSpPr/>
          <p:nvPr/>
        </p:nvSpPr>
        <p:spPr>
          <a:xfrm>
            <a:off x="5362792" y="963923"/>
            <a:ext cx="4096518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1E8453-FDA7-C74A-A045-59C9C42C7B52}"/>
              </a:ext>
            </a:extLst>
          </p:cNvPr>
          <p:cNvSpPr txBox="1"/>
          <p:nvPr/>
        </p:nvSpPr>
        <p:spPr>
          <a:xfrm>
            <a:off x="6583397" y="989339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41E5D75-BCE6-0E44-A32B-7610F0365072}"/>
              </a:ext>
            </a:extLst>
          </p:cNvPr>
          <p:cNvCxnSpPr>
            <a:cxnSpLocks/>
            <a:stCxn id="7" idx="2"/>
            <a:endCxn id="21" idx="3"/>
          </p:cNvCxnSpPr>
          <p:nvPr/>
        </p:nvCxnSpPr>
        <p:spPr>
          <a:xfrm rot="5400000" flipH="1">
            <a:off x="3778498" y="771470"/>
            <a:ext cx="2550603" cy="4650686"/>
          </a:xfrm>
          <a:prstGeom prst="bentConnector4">
            <a:avLst>
              <a:gd name="adj1" fmla="val -8963"/>
              <a:gd name="adj2" fmla="val 6942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E62D658-B05B-3E40-84D6-99EA68AE716C}"/>
              </a:ext>
            </a:extLst>
          </p:cNvPr>
          <p:cNvSpPr/>
          <p:nvPr/>
        </p:nvSpPr>
        <p:spPr>
          <a:xfrm>
            <a:off x="5584011" y="5472926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6C61F01-34E5-264A-BF5F-0D78E28BB86E}"/>
              </a:ext>
            </a:extLst>
          </p:cNvPr>
          <p:cNvCxnSpPr>
            <a:cxnSpLocks/>
            <a:stCxn id="19" idx="3"/>
            <a:endCxn id="49" idx="1"/>
          </p:cNvCxnSpPr>
          <p:nvPr/>
        </p:nvCxnSpPr>
        <p:spPr>
          <a:xfrm>
            <a:off x="2751764" y="5118163"/>
            <a:ext cx="2832247" cy="701576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1C10093-16FF-CF42-AC19-383362493EDE}"/>
              </a:ext>
            </a:extLst>
          </p:cNvPr>
          <p:cNvCxnSpPr>
            <a:stCxn id="7" idx="3"/>
            <a:endCxn id="4098" idx="1"/>
          </p:cNvCxnSpPr>
          <p:nvPr/>
        </p:nvCxnSpPr>
        <p:spPr>
          <a:xfrm>
            <a:off x="9186041" y="4025302"/>
            <a:ext cx="2519703" cy="779731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03622EB-CF83-6346-A27B-10C28D01A34C}"/>
              </a:ext>
            </a:extLst>
          </p:cNvPr>
          <p:cNvSpPr/>
          <p:nvPr/>
        </p:nvSpPr>
        <p:spPr>
          <a:xfrm>
            <a:off x="7453411" y="299457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E46BB9-ABF1-F84A-8F6E-A6C172E7CC66}"/>
              </a:ext>
            </a:extLst>
          </p:cNvPr>
          <p:cNvSpPr/>
          <p:nvPr/>
        </p:nvSpPr>
        <p:spPr>
          <a:xfrm>
            <a:off x="4187597" y="196862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32986CC-A1E7-8C4D-8060-63A6ABE5DB14}"/>
              </a:ext>
            </a:extLst>
          </p:cNvPr>
          <p:cNvSpPr/>
          <p:nvPr/>
        </p:nvSpPr>
        <p:spPr>
          <a:xfrm>
            <a:off x="4445807" y="5346816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3057A7-ADD3-084D-BA42-C2AFF5EF4613}"/>
              </a:ext>
            </a:extLst>
          </p:cNvPr>
          <p:cNvSpPr/>
          <p:nvPr/>
        </p:nvSpPr>
        <p:spPr>
          <a:xfrm>
            <a:off x="10499378" y="4333528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9452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23" grpId="0"/>
      <p:bldP spid="18" grpId="0"/>
      <p:bldP spid="11" grpId="0"/>
      <p:bldP spid="27" grpId="0"/>
      <p:bldP spid="28" grpId="0" animBg="1"/>
      <p:bldP spid="30" grpId="0"/>
      <p:bldP spid="31" grpId="0"/>
      <p:bldP spid="32" grpId="0" animBg="1"/>
      <p:bldP spid="42" grpId="0" animBg="1"/>
      <p:bldP spid="44" grpId="0"/>
      <p:bldP spid="49" grpId="0" animBg="1"/>
      <p:bldP spid="56" grpId="0" animBg="1"/>
      <p:bldP spid="58" grpId="0" animBg="1"/>
      <p:bldP spid="60" grpId="0" animBg="1"/>
      <p:bldP spid="61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141BB65-3434-9D43-BC2B-DBE49033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86" y="14372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AD05C445-1837-6B4D-B436-0EDA9CD9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478" y="9432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E5976D-396A-1040-BC07-4CF723153495}"/>
              </a:ext>
            </a:extLst>
          </p:cNvPr>
          <p:cNvSpPr txBox="1"/>
          <p:nvPr/>
        </p:nvSpPr>
        <p:spPr>
          <a:xfrm>
            <a:off x="1650021" y="1799169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E46A3-C60A-6345-9A75-C18B447CA245}"/>
              </a:ext>
            </a:extLst>
          </p:cNvPr>
          <p:cNvSpPr txBox="1"/>
          <p:nvPr/>
        </p:nvSpPr>
        <p:spPr>
          <a:xfrm>
            <a:off x="4658478" y="1799169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F5BDAD8-5033-084B-8D2D-9BE3B79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670" y="9432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370E876-C592-BF46-B22B-AD73D8D8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862" y="1122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9B558B-C7C5-F54C-A6D6-2C669C33A5E7}"/>
              </a:ext>
            </a:extLst>
          </p:cNvPr>
          <p:cNvSpPr txBox="1"/>
          <p:nvPr/>
        </p:nvSpPr>
        <p:spPr>
          <a:xfrm>
            <a:off x="8154948" y="1799168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A39F2-9183-F04B-874A-6731CB9B15CF}"/>
              </a:ext>
            </a:extLst>
          </p:cNvPr>
          <p:cNvSpPr txBox="1"/>
          <p:nvPr/>
        </p:nvSpPr>
        <p:spPr>
          <a:xfrm>
            <a:off x="11240856" y="1769320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49327136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C1A58-8995-2A48-921D-6BFFDFF87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E01902-2BC3-4B49-BAB6-25CD5EB9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359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4859E-311B-6448-99EE-0A412C49C826}"/>
              </a:ext>
            </a:extLst>
          </p:cNvPr>
          <p:cNvSpPr/>
          <p:nvPr/>
        </p:nvSpPr>
        <p:spPr>
          <a:xfrm>
            <a:off x="756743" y="2056054"/>
            <a:ext cx="3888827" cy="6201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4C2E2-6A29-A140-9270-3F6956463935}"/>
              </a:ext>
            </a:extLst>
          </p:cNvPr>
          <p:cNvSpPr/>
          <p:nvPr/>
        </p:nvSpPr>
        <p:spPr>
          <a:xfrm>
            <a:off x="5449613" y="2056053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Groups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900E4-90F6-3D41-96AD-B1905E754D21}"/>
              </a:ext>
            </a:extLst>
          </p:cNvPr>
          <p:cNvSpPr/>
          <p:nvPr/>
        </p:nvSpPr>
        <p:spPr>
          <a:xfrm>
            <a:off x="10142481" y="2056053"/>
            <a:ext cx="3888827" cy="6201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Verbs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C269A-C475-5A4C-A75F-B7282FE0E817}"/>
              </a:ext>
            </a:extLst>
          </p:cNvPr>
          <p:cNvSpPr/>
          <p:nvPr/>
        </p:nvSpPr>
        <p:spPr>
          <a:xfrm>
            <a:off x="756745" y="2911158"/>
            <a:ext cx="3888827" cy="6201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Users or processes that need access to the Kubernetes API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8C6E8B-3A72-2745-9422-9F271FEBFBC3}"/>
              </a:ext>
            </a:extLst>
          </p:cNvPr>
          <p:cNvSpPr/>
          <p:nvPr/>
        </p:nvSpPr>
        <p:spPr>
          <a:xfrm>
            <a:off x="5449614" y="2921669"/>
            <a:ext cx="3888827" cy="6201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k8s API objects that we grant access to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5E08A-3739-CE48-8F0D-D0A4B74E0962}"/>
              </a:ext>
            </a:extLst>
          </p:cNvPr>
          <p:cNvSpPr/>
          <p:nvPr/>
        </p:nvSpPr>
        <p:spPr>
          <a:xfrm>
            <a:off x="10142482" y="2921669"/>
            <a:ext cx="3888827" cy="6201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List of actions that can be taken on a resource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B4304-1F1E-3248-ADE4-1AB1A7EC1208}"/>
              </a:ext>
            </a:extLst>
          </p:cNvPr>
          <p:cNvSpPr/>
          <p:nvPr/>
        </p:nvSpPr>
        <p:spPr>
          <a:xfrm>
            <a:off x="756742" y="3851129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Group, User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EEBEAE-AB97-134A-8B15-2F095DE5780D}"/>
              </a:ext>
            </a:extLst>
          </p:cNvPr>
          <p:cNvSpPr/>
          <p:nvPr/>
        </p:nvSpPr>
        <p:spPr>
          <a:xfrm>
            <a:off x="756742" y="4503075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Service Account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E340D-E971-014E-86EA-00F0D0472243}"/>
              </a:ext>
            </a:extLst>
          </p:cNvPr>
          <p:cNvSpPr/>
          <p:nvPr/>
        </p:nvSpPr>
        <p:spPr>
          <a:xfrm>
            <a:off x="5449611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050C18-2239-9F44-B13D-C02EC1E8DE2D}"/>
              </a:ext>
            </a:extLst>
          </p:cNvPr>
          <p:cNvSpPr/>
          <p:nvPr/>
        </p:nvSpPr>
        <p:spPr>
          <a:xfrm>
            <a:off x="5449611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extensions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A7E4B4-6823-EF47-A4AA-45B3B27A5CCC}"/>
              </a:ext>
            </a:extLst>
          </p:cNvPr>
          <p:cNvSpPr/>
          <p:nvPr/>
        </p:nvSpPr>
        <p:spPr>
          <a:xfrm>
            <a:off x="5449611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1427A-5AA0-B44E-8B80-AF925FA6EE10}"/>
              </a:ext>
            </a:extLst>
          </p:cNvPr>
          <p:cNvSpPr/>
          <p:nvPr/>
        </p:nvSpPr>
        <p:spPr>
          <a:xfrm>
            <a:off x="5449611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611016-96DD-8A41-A703-98546C021001}"/>
              </a:ext>
            </a:extLst>
          </p:cNvPr>
          <p:cNvSpPr/>
          <p:nvPr/>
        </p:nvSpPr>
        <p:spPr>
          <a:xfrm>
            <a:off x="10142481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E3A85-88AE-4D45-BD09-9D2F33430BBE}"/>
              </a:ext>
            </a:extLst>
          </p:cNvPr>
          <p:cNvSpPr/>
          <p:nvPr/>
        </p:nvSpPr>
        <p:spPr>
          <a:xfrm>
            <a:off x="10142481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723C78-E2D2-EB40-AEF1-1493AFA84771}"/>
              </a:ext>
            </a:extLst>
          </p:cNvPr>
          <p:cNvSpPr/>
          <p:nvPr/>
        </p:nvSpPr>
        <p:spPr>
          <a:xfrm>
            <a:off x="10142481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Watch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13383C-45CC-9640-9AE5-82CDA6A2E28F}"/>
              </a:ext>
            </a:extLst>
          </p:cNvPr>
          <p:cNvSpPr/>
          <p:nvPr/>
        </p:nvSpPr>
        <p:spPr>
          <a:xfrm>
            <a:off x="10142481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Delete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223633-0136-884C-8014-53567941CB53}"/>
              </a:ext>
            </a:extLst>
          </p:cNvPr>
          <p:cNvSpPr/>
          <p:nvPr/>
        </p:nvSpPr>
        <p:spPr>
          <a:xfrm>
            <a:off x="12223526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Patch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2E4ADC-09B9-2340-A62B-EAF3EEAB055A}"/>
              </a:ext>
            </a:extLst>
          </p:cNvPr>
          <p:cNvSpPr/>
          <p:nvPr/>
        </p:nvSpPr>
        <p:spPr>
          <a:xfrm>
            <a:off x="12223526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60E3B2-36F9-AE48-A1C6-40B664F4F8D8}"/>
              </a:ext>
            </a:extLst>
          </p:cNvPr>
          <p:cNvSpPr/>
          <p:nvPr/>
        </p:nvSpPr>
        <p:spPr>
          <a:xfrm>
            <a:off x="12223526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Replace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6B7539-4F62-7742-ACA0-4C8FE929699B}"/>
              </a:ext>
            </a:extLst>
          </p:cNvPr>
          <p:cNvSpPr/>
          <p:nvPr/>
        </p:nvSpPr>
        <p:spPr>
          <a:xfrm>
            <a:off x="12223526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08042B-CE36-6544-8EF0-1FF269D39D6B}"/>
              </a:ext>
            </a:extLst>
          </p:cNvPr>
          <p:cNvSpPr/>
          <p:nvPr/>
        </p:nvSpPr>
        <p:spPr>
          <a:xfrm>
            <a:off x="756742" y="1045260"/>
            <a:ext cx="13274566" cy="688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RBAC - Fundamentals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92F26E-80D7-5C43-959B-391C9D87BC59}"/>
              </a:ext>
            </a:extLst>
          </p:cNvPr>
          <p:cNvSpPr/>
          <p:nvPr/>
        </p:nvSpPr>
        <p:spPr>
          <a:xfrm>
            <a:off x="7609484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Pods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CA4E01-6B5F-9940-8E37-58CC1C3234B6}"/>
              </a:ext>
            </a:extLst>
          </p:cNvPr>
          <p:cNvSpPr/>
          <p:nvPr/>
        </p:nvSpPr>
        <p:spPr>
          <a:xfrm>
            <a:off x="7609484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272820-11D8-F440-96B2-C231DF69616B}"/>
              </a:ext>
            </a:extLst>
          </p:cNvPr>
          <p:cNvSpPr/>
          <p:nvPr/>
        </p:nvSpPr>
        <p:spPr>
          <a:xfrm>
            <a:off x="7609484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F81918-BA99-6C46-B1F8-3D59CFAE4CA2}"/>
              </a:ext>
            </a:extLst>
          </p:cNvPr>
          <p:cNvSpPr/>
          <p:nvPr/>
        </p:nvSpPr>
        <p:spPr>
          <a:xfrm>
            <a:off x="7609484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92FEDC-1D34-6549-A12F-866A149BFA5D}"/>
              </a:ext>
            </a:extLst>
          </p:cNvPr>
          <p:cNvSpPr/>
          <p:nvPr/>
        </p:nvSpPr>
        <p:spPr>
          <a:xfrm>
            <a:off x="7609485" y="2055441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C9A808-2578-E94A-8A9E-BB54EF4E6879}"/>
              </a:ext>
            </a:extLst>
          </p:cNvPr>
          <p:cNvSpPr/>
          <p:nvPr/>
        </p:nvSpPr>
        <p:spPr>
          <a:xfrm>
            <a:off x="756742" y="6885490"/>
            <a:ext cx="13274566" cy="4272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Reference: https://</a:t>
            </a:r>
            <a:r>
              <a:rPr lang="en-US" dirty="0" err="1"/>
              <a:t>kubernetes.io</a:t>
            </a:r>
            <a:r>
              <a:rPr lang="en-US" dirty="0"/>
              <a:t>/docs/reference/generated/</a:t>
            </a:r>
            <a:r>
              <a:rPr lang="en-US" dirty="0" err="1"/>
              <a:t>kubernetes-api</a:t>
            </a:r>
            <a:r>
              <a:rPr lang="en-US" dirty="0"/>
              <a:t>/v1.19</a:t>
            </a:r>
          </a:p>
        </p:txBody>
      </p:sp>
    </p:spTree>
    <p:extLst>
      <p:ext uri="{BB962C8B-B14F-4D97-AF65-F5344CB8AC3E}">
        <p14:creationId xmlns:p14="http://schemas.microsoft.com/office/powerpoint/2010/main" val="425962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54026744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639" y="1403130"/>
            <a:ext cx="14295121" cy="5423339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3444765" y="3909849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5284075" y="4976649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5284075" y="5646683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7060323" y="5644055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5050685" y="3920398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3660227" y="4481902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3660227" y="5646683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796047" y="5355021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16842" y="3563506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395951" y="4860274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46931" y="3920398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786241" y="4987198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786241" y="5657232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562489" y="5654604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52851" y="3930947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162393" y="4492451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162393" y="565723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298213" y="5365570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21965" y="5365570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898117" y="4870823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1865586" y="3187133"/>
            <a:ext cx="12368049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1865586" y="448715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2601310" y="3565505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352622" y="2538371"/>
            <a:ext cx="13881013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352622" y="448190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088346" y="2916743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19799" y="5355021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C97620-A739-E34B-9F52-6B9DCF56455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559697" y="3523635"/>
            <a:ext cx="1" cy="407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4618283" y="1461879"/>
            <a:ext cx="60155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Kubernetes Cluster RBAC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1DF175-EDCC-4A4B-A4C9-B6779BBC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63" y="1458975"/>
            <a:ext cx="819220" cy="7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2" y="249317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7" y="314232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4" y="4436710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38" y="443966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4" y="4936887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195" y="493990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892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141BB65-3434-9D43-BC2B-DBE49033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35" y="1114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AD05C445-1837-6B4D-B436-0EDA9CD9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127" y="62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E5976D-396A-1040-BC07-4CF723153495}"/>
              </a:ext>
            </a:extLst>
          </p:cNvPr>
          <p:cNvSpPr txBox="1"/>
          <p:nvPr/>
        </p:nvSpPr>
        <p:spPr>
          <a:xfrm>
            <a:off x="5051670" y="1766929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E46A3-C60A-6345-9A75-C18B447CA245}"/>
              </a:ext>
            </a:extLst>
          </p:cNvPr>
          <p:cNvSpPr txBox="1"/>
          <p:nvPr/>
        </p:nvSpPr>
        <p:spPr>
          <a:xfrm>
            <a:off x="8060127" y="1766929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361277343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9501C9-F24F-2C4B-89A0-20E799C33E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7AD02E-FA6F-4849-ADD7-E939CF5B8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308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Role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AF1B460-4C08-C74F-9E0E-7DC8BE25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59" y="357519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F3E8FF-2D21-0844-A8BF-B5EFA2D251BD}"/>
              </a:ext>
            </a:extLst>
          </p:cNvPr>
          <p:cNvSpPr/>
          <p:nvPr/>
        </p:nvSpPr>
        <p:spPr>
          <a:xfrm>
            <a:off x="2874054" y="1164611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 </a:t>
            </a:r>
            <a:r>
              <a:rPr lang="en-IN" dirty="0">
                <a:solidFill>
                  <a:srgbClr val="FFC000"/>
                </a:solidFill>
              </a:rPr>
              <a:t>Role</a:t>
            </a:r>
            <a:r>
              <a:rPr lang="en-IN" dirty="0"/>
              <a:t> can only be used to grant access to resources within a single namespace.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76E047-B304-8144-A106-95AD9C2C3702}"/>
              </a:ext>
            </a:extLst>
          </p:cNvPr>
          <p:cNvGrpSpPr/>
          <p:nvPr/>
        </p:nvGrpSpPr>
        <p:grpSpPr>
          <a:xfrm>
            <a:off x="152750" y="1983763"/>
            <a:ext cx="6502751" cy="5598978"/>
            <a:chOff x="152750" y="1849167"/>
            <a:chExt cx="6502751" cy="55989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13EBC0-65CC-A149-94B3-F6A02A919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750" y="1849167"/>
              <a:ext cx="6502751" cy="5598978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91D272B-8FCA-7645-9BBD-295C24F71CD0}"/>
                </a:ext>
              </a:extLst>
            </p:cNvPr>
            <p:cNvSpPr/>
            <p:nvPr/>
          </p:nvSpPr>
          <p:spPr>
            <a:xfrm>
              <a:off x="399393" y="3373821"/>
              <a:ext cx="2701159" cy="430924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3D03970-4B16-9648-8A06-AA6922EBF6A5}"/>
                </a:ext>
              </a:extLst>
            </p:cNvPr>
            <p:cNvSpPr/>
            <p:nvPr/>
          </p:nvSpPr>
          <p:spPr>
            <a:xfrm>
              <a:off x="529721" y="4097807"/>
              <a:ext cx="6028734" cy="430924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6798E6B-4C36-C74E-B0AB-1490F75FA1DA}"/>
                </a:ext>
              </a:extLst>
            </p:cNvPr>
            <p:cNvSpPr/>
            <p:nvPr/>
          </p:nvSpPr>
          <p:spPr>
            <a:xfrm>
              <a:off x="529721" y="4618066"/>
              <a:ext cx="6028734" cy="342817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C5BB91B-FC49-A54B-B166-A16459B19C0A}"/>
                </a:ext>
              </a:extLst>
            </p:cNvPr>
            <p:cNvSpPr/>
            <p:nvPr/>
          </p:nvSpPr>
          <p:spPr>
            <a:xfrm>
              <a:off x="529721" y="5044866"/>
              <a:ext cx="6028734" cy="342817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9F057598-4804-624C-B121-7B952A696634}"/>
              </a:ext>
            </a:extLst>
          </p:cNvPr>
          <p:cNvSpPr/>
          <p:nvPr/>
        </p:nvSpPr>
        <p:spPr>
          <a:xfrm>
            <a:off x="7126014" y="2737659"/>
            <a:ext cx="3846786" cy="770758"/>
          </a:xfrm>
          <a:prstGeom prst="wedgeRectCallout">
            <a:avLst>
              <a:gd name="adj1" fmla="val -160308"/>
              <a:gd name="adj2" fmla="val 8022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Namespace: </a:t>
            </a:r>
            <a:r>
              <a:rPr lang="en-US" dirty="0"/>
              <a:t>Creating this role in dev namespace</a:t>
            </a:r>
          </a:p>
        </p:txBody>
      </p: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F92E58C6-3B81-824B-A832-3C5F242939E6}"/>
              </a:ext>
            </a:extLst>
          </p:cNvPr>
          <p:cNvSpPr/>
          <p:nvPr/>
        </p:nvSpPr>
        <p:spPr>
          <a:xfrm>
            <a:off x="7740869" y="3659827"/>
            <a:ext cx="4671848" cy="770758"/>
          </a:xfrm>
          <a:prstGeom prst="wedgeRectCallout">
            <a:avLst>
              <a:gd name="adj1" fmla="val -78007"/>
              <a:gd name="adj2" fmla="val 5840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API Groups: </a:t>
            </a:r>
            <a:r>
              <a:rPr lang="en-US" dirty="0"/>
              <a:t>core, extensions, apps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02326A4E-29C6-3E44-B16C-6CB35BB4C3FA}"/>
              </a:ext>
            </a:extLst>
          </p:cNvPr>
          <p:cNvSpPr/>
          <p:nvPr/>
        </p:nvSpPr>
        <p:spPr>
          <a:xfrm>
            <a:off x="8854964" y="4567775"/>
            <a:ext cx="4769595" cy="770758"/>
          </a:xfrm>
          <a:prstGeom prst="wedgeRectCallout">
            <a:avLst>
              <a:gd name="adj1" fmla="val -103165"/>
              <a:gd name="adj2" fmla="val -159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Resources: </a:t>
            </a:r>
            <a:r>
              <a:rPr lang="en-US" dirty="0"/>
              <a:t>pods, deployments, services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C720EC36-1C86-0441-99FD-195C5ED5FAE1}"/>
              </a:ext>
            </a:extLst>
          </p:cNvPr>
          <p:cNvSpPr/>
          <p:nvPr/>
        </p:nvSpPr>
        <p:spPr>
          <a:xfrm>
            <a:off x="9511862" y="5475723"/>
            <a:ext cx="4965788" cy="770758"/>
          </a:xfrm>
          <a:prstGeom prst="wedgeRectCallout">
            <a:avLst>
              <a:gd name="adj1" fmla="val -113989"/>
              <a:gd name="adj2" fmla="val -62954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Verbs: </a:t>
            </a:r>
            <a:r>
              <a:rPr lang="en-US" dirty="0"/>
              <a:t>Create, List, Delete,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C8B03-B37C-994D-943D-5D9648E03794}"/>
              </a:ext>
            </a:extLst>
          </p:cNvPr>
          <p:cNvSpPr txBox="1"/>
          <p:nvPr/>
        </p:nvSpPr>
        <p:spPr>
          <a:xfrm>
            <a:off x="13281035" y="19436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162423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8" grpId="0" animBg="1"/>
      <p:bldP spid="19" grpId="0" animBg="1"/>
      <p:bldP spid="20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B0270D-7B26-4E4A-9724-BA88C857A2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AF7492-CFA4-1545-A9B4-A7AD4CF3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07" y="0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Role Binding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2D29B7E7-E746-FB4C-A4FB-57084F0EF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60" y="401429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583837-5620-1D49-95BD-20031555A168}"/>
              </a:ext>
            </a:extLst>
          </p:cNvPr>
          <p:cNvSpPr/>
          <p:nvPr/>
        </p:nvSpPr>
        <p:spPr>
          <a:xfrm>
            <a:off x="2874054" y="1164611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C0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C0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20A4-DA9D-784C-8631-F0C393045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5" y="1805222"/>
            <a:ext cx="8415546" cy="58214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D9FC9F-933A-9F47-A4B7-7C258678A6B1}"/>
              </a:ext>
            </a:extLst>
          </p:cNvPr>
          <p:cNvSpPr/>
          <p:nvPr/>
        </p:nvSpPr>
        <p:spPr>
          <a:xfrm>
            <a:off x="604343" y="3560854"/>
            <a:ext cx="2874581" cy="3993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7BA3A9-3A62-084F-B660-A26F4467BAAD}"/>
              </a:ext>
            </a:extLst>
          </p:cNvPr>
          <p:cNvSpPr/>
          <p:nvPr/>
        </p:nvSpPr>
        <p:spPr>
          <a:xfrm>
            <a:off x="273268" y="4074768"/>
            <a:ext cx="6621517" cy="1653369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43CD2F-9D71-F344-B7B7-21749427812D}"/>
              </a:ext>
            </a:extLst>
          </p:cNvPr>
          <p:cNvSpPr/>
          <p:nvPr/>
        </p:nvSpPr>
        <p:spPr>
          <a:xfrm>
            <a:off x="199694" y="7147033"/>
            <a:ext cx="8229603" cy="3489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30639F-19D1-994E-A8AD-02E5403326C2}"/>
              </a:ext>
            </a:extLst>
          </p:cNvPr>
          <p:cNvSpPr/>
          <p:nvPr/>
        </p:nvSpPr>
        <p:spPr>
          <a:xfrm>
            <a:off x="483476" y="6667381"/>
            <a:ext cx="2995448" cy="3489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768E5D-3092-2A4E-80B1-993EDC190FEF}"/>
              </a:ext>
            </a:extLst>
          </p:cNvPr>
          <p:cNvSpPr/>
          <p:nvPr/>
        </p:nvSpPr>
        <p:spPr>
          <a:xfrm>
            <a:off x="10715911" y="1737515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096DC8-5CCC-5348-AA32-69ACBEB8B24C}"/>
              </a:ext>
            </a:extLst>
          </p:cNvPr>
          <p:cNvSpPr/>
          <p:nvPr/>
        </p:nvSpPr>
        <p:spPr>
          <a:xfrm>
            <a:off x="12811760" y="2621736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21DA3C-86D0-7449-BF8F-051711684262}"/>
              </a:ext>
            </a:extLst>
          </p:cNvPr>
          <p:cNvCxnSpPr>
            <a:cxnSpLocks/>
            <a:stCxn id="5" idx="2"/>
            <a:endCxn id="12" idx="6"/>
          </p:cNvCxnSpPr>
          <p:nvPr/>
        </p:nvCxnSpPr>
        <p:spPr>
          <a:xfrm flipH="1">
            <a:off x="12423842" y="2027029"/>
            <a:ext cx="1200718" cy="304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75FE2C-1215-2640-9BD9-FFB03675C6BD}"/>
              </a:ext>
            </a:extLst>
          </p:cNvPr>
          <p:cNvCxnSpPr>
            <a:stCxn id="5" idx="2"/>
            <a:endCxn id="13" idx="0"/>
          </p:cNvCxnSpPr>
          <p:nvPr/>
        </p:nvCxnSpPr>
        <p:spPr>
          <a:xfrm>
            <a:off x="13624560" y="2027029"/>
            <a:ext cx="41166" cy="59470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3347A6-13A6-8540-9209-E279BCA00394}"/>
              </a:ext>
            </a:extLst>
          </p:cNvPr>
          <p:cNvSpPr txBox="1"/>
          <p:nvPr/>
        </p:nvSpPr>
        <p:spPr>
          <a:xfrm>
            <a:off x="12833840" y="17822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89F4AFA7-9622-9E4D-BE1E-5CB1CE873F36}"/>
              </a:ext>
            </a:extLst>
          </p:cNvPr>
          <p:cNvSpPr/>
          <p:nvPr/>
        </p:nvSpPr>
        <p:spPr>
          <a:xfrm>
            <a:off x="8771015" y="3235407"/>
            <a:ext cx="3846786" cy="770758"/>
          </a:xfrm>
          <a:prstGeom prst="wedgeRectCallout">
            <a:avLst>
              <a:gd name="adj1" fmla="val -186537"/>
              <a:gd name="adj2" fmla="val 1340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Namespace: </a:t>
            </a:r>
            <a:r>
              <a:rPr lang="en-US" dirty="0"/>
              <a:t>Creating this role binding in dev namespace</a:t>
            </a: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D2517794-A75F-874E-A6ED-2FF8B5A84F88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33805"/>
              <a:gd name="adj2" fmla="val 12249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Role: </a:t>
            </a:r>
            <a:r>
              <a:rPr lang="en-US" dirty="0"/>
              <a:t>Mapped role here</a:t>
            </a:r>
          </a:p>
        </p:txBody>
      </p: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42AC226F-531B-6547-A2C9-533F5AE228A2}"/>
              </a:ext>
            </a:extLst>
          </p:cNvPr>
          <p:cNvSpPr/>
          <p:nvPr/>
        </p:nvSpPr>
        <p:spPr>
          <a:xfrm>
            <a:off x="9177414" y="5817191"/>
            <a:ext cx="4359909" cy="1082455"/>
          </a:xfrm>
          <a:prstGeom prst="wedgeRectCallout">
            <a:avLst>
              <a:gd name="adj1" fmla="val -110180"/>
              <a:gd name="adj2" fmla="val 846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Subjects: Group: </a:t>
            </a:r>
            <a:r>
              <a:rPr lang="en-US" dirty="0"/>
              <a:t>Azure AD Group with Object ID xxx has full access to namespace dev in AKS Cluster</a:t>
            </a:r>
          </a:p>
        </p:txBody>
      </p:sp>
    </p:spTree>
    <p:extLst>
      <p:ext uri="{BB962C8B-B14F-4D97-AF65-F5344CB8AC3E}">
        <p14:creationId xmlns:p14="http://schemas.microsoft.com/office/powerpoint/2010/main" val="142602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/>
      <p:bldP spid="19" grpId="0" animBg="1"/>
      <p:bldP spid="23" grpId="0" animBg="1"/>
      <p:bldP spid="24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1144" y="1250731"/>
            <a:ext cx="11688029" cy="4062246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2341178" y="2396357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4180488" y="3463157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4180488" y="4133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5956736" y="4130563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3947098" y="2406906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2556640" y="2968410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2556640" y="4133191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692460" y="3841529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292364" y="3346782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7843344" y="2406906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9682654" y="3473706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9682654" y="4143740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1458902" y="4141112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9449264" y="2417455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8058806" y="2978959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8058806" y="4143740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2194626" y="3852078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0418378" y="3852078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8794530" y="3357331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916212" y="3841529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5172606" y="1366642"/>
            <a:ext cx="55794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607" y="2923218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951" y="2926177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97" y="342339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08" y="342641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4429061" y="1396996"/>
            <a:ext cx="694584" cy="69458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7355" y="5478810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10085312" y="6574127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8129" y="5519470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1963541" y="6493172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6463" y="560201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6662210" y="665437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1938086" y="6682289"/>
            <a:ext cx="4457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1671144" y="5450623"/>
            <a:ext cx="10720552" cy="1579001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-down Arrow 2">
            <a:extLst>
              <a:ext uri="{FF2B5EF4-FFF2-40B4-BE49-F238E27FC236}">
                <a16:creationId xmlns:a16="http://schemas.microsoft.com/office/drawing/2014/main" id="{35C53C83-FBBF-9E4B-B8B0-6E50B4DF8B66}"/>
              </a:ext>
            </a:extLst>
          </p:cNvPr>
          <p:cNvSpPr/>
          <p:nvPr/>
        </p:nvSpPr>
        <p:spPr>
          <a:xfrm>
            <a:off x="2925455" y="4794803"/>
            <a:ext cx="323189" cy="840827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D4E73F-C5BA-4042-BBFA-7F2DE5990DCF}"/>
              </a:ext>
            </a:extLst>
          </p:cNvPr>
          <p:cNvGrpSpPr/>
          <p:nvPr/>
        </p:nvGrpSpPr>
        <p:grpSpPr>
          <a:xfrm>
            <a:off x="11562842" y="3054381"/>
            <a:ext cx="1319479" cy="653179"/>
            <a:chOff x="405245" y="2091580"/>
            <a:chExt cx="800100" cy="32587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41AD72-987C-354E-A0AC-E18EC921D06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CAA0E34-C48D-E34C-ADA5-727BB11B3801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161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54" grpId="0"/>
      <p:bldP spid="51" grpId="0"/>
      <p:bldP spid="53" grpId="0"/>
      <p:bldP spid="62" grpId="0"/>
      <p:bldP spid="63" grpId="0"/>
      <p:bldP spid="64" grpId="0" animBg="1"/>
      <p:bldP spid="3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1058362"/>
            <a:ext cx="5770180" cy="3891297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62791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69471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36474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36212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63846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219996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36474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307308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307308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57833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603818" y="1029805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214718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64741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36652" y="1069154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303367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412134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42775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60065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43522" y="4341730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512217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>
                <a:solidFill>
                  <a:srgbClr val="FFC000"/>
                </a:solidFill>
              </a:rPr>
              <a:t>dev</a:t>
            </a: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607373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6677401" y="656450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85721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701688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405016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792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81579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46898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94494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29" idx="1"/>
          </p:cNvCxnSpPr>
          <p:nvPr/>
        </p:nvCxnSpPr>
        <p:spPr>
          <a:xfrm flipV="1">
            <a:off x="7878732" y="3680059"/>
            <a:ext cx="1325139" cy="1788924"/>
          </a:xfrm>
          <a:prstGeom prst="bentConnector3">
            <a:avLst>
              <a:gd name="adj1" fmla="val 5396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0B3CD6EB-ACE9-784E-B64C-B10EB86E05B0}"/>
              </a:ext>
            </a:extLst>
          </p:cNvPr>
          <p:cNvCxnSpPr>
            <a:stCxn id="29" idx="2"/>
            <a:endCxn id="26" idx="2"/>
          </p:cNvCxnSpPr>
          <p:nvPr/>
        </p:nvCxnSpPr>
        <p:spPr>
          <a:xfrm rot="5400000" flipH="1" flipV="1">
            <a:off x="11638329" y="2294007"/>
            <a:ext cx="2628" cy="3400096"/>
          </a:xfrm>
          <a:prstGeom prst="bentConnector3">
            <a:avLst>
              <a:gd name="adj1" fmla="val -1829714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8443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52786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52444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050342" y="499240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B86D647-B55B-3A47-9E84-443EA6250C38}"/>
              </a:ext>
            </a:extLst>
          </p:cNvPr>
          <p:cNvSpPr/>
          <p:nvPr/>
        </p:nvSpPr>
        <p:spPr>
          <a:xfrm>
            <a:off x="11384980" y="400591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301576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3E4D9E-ECB6-6048-AF08-B62AF74A4E7C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FAF147D-3085-3F4A-8D16-F31F8493DAE3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sp>
        <p:nvSpPr>
          <p:cNvPr id="102" name="Explosion 2 101">
            <a:extLst>
              <a:ext uri="{FF2B5EF4-FFF2-40B4-BE49-F238E27FC236}">
                <a16:creationId xmlns:a16="http://schemas.microsoft.com/office/drawing/2014/main" id="{BA0164CB-2EB3-0D4A-8A21-68E500C65951}"/>
              </a:ext>
            </a:extLst>
          </p:cNvPr>
          <p:cNvSpPr/>
          <p:nvPr/>
        </p:nvSpPr>
        <p:spPr>
          <a:xfrm>
            <a:off x="8618650" y="4508259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</p:spTree>
    <p:extLst>
      <p:ext uri="{BB962C8B-B14F-4D97-AF65-F5344CB8AC3E}">
        <p14:creationId xmlns:p14="http://schemas.microsoft.com/office/powerpoint/2010/main" val="285424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54" grpId="0"/>
      <p:bldP spid="51" grpId="0"/>
      <p:bldP spid="53" grpId="0"/>
      <p:bldP spid="62" grpId="0"/>
      <p:bldP spid="63" grpId="0"/>
      <p:bldP spid="64" grpId="0" animBg="1"/>
      <p:bldP spid="40" grpId="0"/>
      <p:bldP spid="42" grpId="0" animBg="1"/>
      <p:bldP spid="45" grpId="0"/>
      <p:bldP spid="46" grpId="0" animBg="1"/>
      <p:bldP spid="47" grpId="0"/>
      <p:bldP spid="48" grpId="0" animBg="1"/>
      <p:bldP spid="49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7" grpId="0"/>
      <p:bldP spid="100" grpId="0" animBg="1"/>
      <p:bldP spid="101" grpId="0" animBg="1"/>
      <p:bldP spid="102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24" y="-241690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827142"/>
            <a:ext cx="5770180" cy="6343335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8988409" y="4371422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10827719" y="5438222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10827719" y="6108256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12603967" y="6105628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10594329" y="4381971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9203871" y="4943475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9203871" y="6108256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3339691" y="5816594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9939595" y="5321847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39669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46349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13352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13090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40724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196874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13352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284186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284186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34711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1563443" y="5816594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589454" y="819181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38" y="4898283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191596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128" y="539846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41619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56791" y="858686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20707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42537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280245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389012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19653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36943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56390" y="4142991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86044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88231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489095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 err="1">
                <a:solidFill>
                  <a:srgbClr val="FFC000"/>
                </a:solidFill>
              </a:rPr>
              <a:t>qa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584251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4163915" y="639761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62599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678566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381894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23914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58457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23776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71372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7878732" y="5237763"/>
            <a:ext cx="1325139" cy="1185804"/>
          </a:xfrm>
          <a:prstGeom prst="bentConnector3">
            <a:avLst>
              <a:gd name="adj1" fmla="val 26999"/>
            </a:avLst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61311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29664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29322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236661" y="5741742"/>
            <a:ext cx="493561" cy="4308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278454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6" name="Explosion 2 15">
            <a:extLst>
              <a:ext uri="{FF2B5EF4-FFF2-40B4-BE49-F238E27FC236}">
                <a16:creationId xmlns:a16="http://schemas.microsoft.com/office/drawing/2014/main" id="{924AD5D4-E5A7-BD4B-BE60-019D81ABB781}"/>
              </a:ext>
            </a:extLst>
          </p:cNvPr>
          <p:cNvSpPr/>
          <p:nvPr/>
        </p:nvSpPr>
        <p:spPr>
          <a:xfrm>
            <a:off x="6732302" y="6112360"/>
            <a:ext cx="2696416" cy="1568092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EC71DF-D1ED-CE49-AB5E-C5F41C9B9321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1C63A87-43D2-1543-9B76-BE1F12916FCF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FABEB91-18ED-DB46-9762-F63FF3EE508F}"/>
              </a:ext>
            </a:extLst>
          </p:cNvPr>
          <p:cNvGrpSpPr/>
          <p:nvPr/>
        </p:nvGrpSpPr>
        <p:grpSpPr>
          <a:xfrm>
            <a:off x="12737161" y="5121879"/>
            <a:ext cx="1319479" cy="653179"/>
            <a:chOff x="405245" y="2091580"/>
            <a:chExt cx="800100" cy="32587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6DF1900-DDFA-5544-A65E-2347305D20D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3BF0DA9-9CAF-4F4D-A9EB-1867FDB3B983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60822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AF5BDAD8-5033-084B-8D2D-9BE3B79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828" y="42175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370E876-C592-BF46-B22B-AD73D8D8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20" y="60135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9B558B-C7C5-F54C-A6D6-2C669C33A5E7}"/>
              </a:ext>
            </a:extLst>
          </p:cNvPr>
          <p:cNvSpPr txBox="1"/>
          <p:nvPr/>
        </p:nvSpPr>
        <p:spPr>
          <a:xfrm>
            <a:off x="4760106" y="1747019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A39F2-9183-F04B-874A-6731CB9B15CF}"/>
              </a:ext>
            </a:extLst>
          </p:cNvPr>
          <p:cNvSpPr txBox="1"/>
          <p:nvPr/>
        </p:nvSpPr>
        <p:spPr>
          <a:xfrm>
            <a:off x="7846014" y="1717171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410108694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6205C-AD3E-CC47-86DF-4B5117DA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31BBE7-CCB0-F84D-86C5-4177A420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816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Cluster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D580A-1FB0-E74B-AA84-41FACED17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60" y="36208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2EE570-07F0-5341-A948-F9335BBCAABD}"/>
              </a:ext>
            </a:extLst>
          </p:cNvPr>
          <p:cNvSpPr txBox="1"/>
          <p:nvPr/>
        </p:nvSpPr>
        <p:spPr>
          <a:xfrm>
            <a:off x="12886038" y="12723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02834B-F367-4F44-8B65-7BF61BB0B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" y="1616932"/>
            <a:ext cx="7607300" cy="596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5C90A9-94A8-3F40-81CD-C20137B14E93}"/>
              </a:ext>
            </a:extLst>
          </p:cNvPr>
          <p:cNvSpPr/>
          <p:nvPr/>
        </p:nvSpPr>
        <p:spPr>
          <a:xfrm>
            <a:off x="567559" y="840828"/>
            <a:ext cx="12099596" cy="5971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</a:t>
            </a:r>
            <a:r>
              <a:rPr lang="en-IN" dirty="0" err="1">
                <a:solidFill>
                  <a:srgbClr val="FFC000"/>
                </a:solidFill>
              </a:rPr>
              <a:t>ClusterRole</a:t>
            </a:r>
            <a:r>
              <a:rPr lang="en-IN" dirty="0"/>
              <a:t> can be used to grant the same permissions as a Role, but because they are cluster-scoped, </a:t>
            </a:r>
            <a:r>
              <a:rPr lang="en-US" dirty="0"/>
              <a:t>access will be granted across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269613-8EB6-A14A-99C1-90DCCAD9E4B2}"/>
              </a:ext>
            </a:extLst>
          </p:cNvPr>
          <p:cNvSpPr/>
          <p:nvPr/>
        </p:nvSpPr>
        <p:spPr>
          <a:xfrm>
            <a:off x="636970" y="4750676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C21121B-DD23-ED41-89B1-84D4E03CC5D2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17138"/>
              <a:gd name="adj2" fmla="val 5295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Read Only access to AKS Cluster</a:t>
            </a:r>
            <a:endParaRPr lang="en-US" dirty="0"/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2E951BED-A1E7-DE4A-80EC-F1A68EBC044A}"/>
              </a:ext>
            </a:extLst>
          </p:cNvPr>
          <p:cNvSpPr/>
          <p:nvPr/>
        </p:nvSpPr>
        <p:spPr>
          <a:xfrm>
            <a:off x="8964974" y="6473142"/>
            <a:ext cx="3846786" cy="770758"/>
          </a:xfrm>
          <a:prstGeom prst="wedgeRectCallout">
            <a:avLst>
              <a:gd name="adj1" fmla="val -117138"/>
              <a:gd name="adj2" fmla="val 5295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Read Only access to AKS Cluster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1285F6-A26F-5C4A-B3EF-43014AA095EF}"/>
              </a:ext>
            </a:extLst>
          </p:cNvPr>
          <p:cNvSpPr/>
          <p:nvPr/>
        </p:nvSpPr>
        <p:spPr>
          <a:xfrm>
            <a:off x="568741" y="7007417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1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6205C-AD3E-CC47-86DF-4B5117DA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31BBE7-CCB0-F84D-86C5-4177A420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1229" y="-133233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Cluster Role Binding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EE570-07F0-5341-A948-F9335BBCAABD}"/>
              </a:ext>
            </a:extLst>
          </p:cNvPr>
          <p:cNvSpPr txBox="1"/>
          <p:nvPr/>
        </p:nvSpPr>
        <p:spPr>
          <a:xfrm>
            <a:off x="12038589" y="30306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A616AE57-F39C-9E41-B2F0-A30EDC5CE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038" y="44361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FD53B01-36F0-2443-81F9-CBF8D732F551}"/>
              </a:ext>
            </a:extLst>
          </p:cNvPr>
          <p:cNvSpPr/>
          <p:nvPr/>
        </p:nvSpPr>
        <p:spPr>
          <a:xfrm>
            <a:off x="10715911" y="1737515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Role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58E83F-1344-DA4B-A14B-6FBB33ED3FB8}"/>
              </a:ext>
            </a:extLst>
          </p:cNvPr>
          <p:cNvSpPr/>
          <p:nvPr/>
        </p:nvSpPr>
        <p:spPr>
          <a:xfrm>
            <a:off x="12811760" y="2621736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  <a:p>
            <a:pPr algn="ctr"/>
            <a:r>
              <a:rPr lang="en-US" dirty="0"/>
              <a:t>(AD Group)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BA4620-CFA8-484C-80FD-EAA47E6693B6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12423842" y="2027029"/>
            <a:ext cx="1200718" cy="304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39C2B9-8952-344D-8480-1792DCEB0DBF}"/>
              </a:ext>
            </a:extLst>
          </p:cNvPr>
          <p:cNvCxnSpPr>
            <a:endCxn id="10" idx="0"/>
          </p:cNvCxnSpPr>
          <p:nvPr/>
        </p:nvCxnSpPr>
        <p:spPr>
          <a:xfrm>
            <a:off x="13624560" y="2027029"/>
            <a:ext cx="41166" cy="59470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84A4730-7FBD-A44D-8CDE-84E64F17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9" y="2458027"/>
            <a:ext cx="8686800" cy="508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635C3A5-9E5B-0C4D-87DE-F54D44F962A7}"/>
              </a:ext>
            </a:extLst>
          </p:cNvPr>
          <p:cNvSpPr/>
          <p:nvPr/>
        </p:nvSpPr>
        <p:spPr>
          <a:xfrm>
            <a:off x="751183" y="1211425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Cluster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C000"/>
                </a:solidFill>
              </a:rPr>
              <a:t>Cluster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C0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596CA99F-9DF3-2842-A28E-3AF738C2DB55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17958"/>
              <a:gd name="adj2" fmla="val 16749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Role: </a:t>
            </a:r>
            <a:r>
              <a:rPr lang="en-US" dirty="0"/>
              <a:t>Mapped role here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DD103F98-0383-D04E-8C2E-B7572608C658}"/>
              </a:ext>
            </a:extLst>
          </p:cNvPr>
          <p:cNvSpPr/>
          <p:nvPr/>
        </p:nvSpPr>
        <p:spPr>
          <a:xfrm>
            <a:off x="10070794" y="5506738"/>
            <a:ext cx="4359909" cy="1082455"/>
          </a:xfrm>
          <a:prstGeom prst="wedgeRectCallout">
            <a:avLst>
              <a:gd name="adj1" fmla="val -110180"/>
              <a:gd name="adj2" fmla="val 846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Subjects: Group: </a:t>
            </a:r>
            <a:r>
              <a:rPr lang="en-US" dirty="0"/>
              <a:t>Azure AD Group with Object ID xxx has read only access to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FADCB1-8C80-854E-A7DF-764BB729A1EF}"/>
              </a:ext>
            </a:extLst>
          </p:cNvPr>
          <p:cNvSpPr/>
          <p:nvPr/>
        </p:nvSpPr>
        <p:spPr>
          <a:xfrm>
            <a:off x="542376" y="5654566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6CB486-AFC6-DB4D-9DBD-C573F6BACBD0}"/>
              </a:ext>
            </a:extLst>
          </p:cNvPr>
          <p:cNvSpPr/>
          <p:nvPr/>
        </p:nvSpPr>
        <p:spPr>
          <a:xfrm>
            <a:off x="463571" y="6987976"/>
            <a:ext cx="8228484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6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</p:spTree>
    <p:extLst>
      <p:ext uri="{BB962C8B-B14F-4D97-AF65-F5344CB8AC3E}">
        <p14:creationId xmlns:p14="http://schemas.microsoft.com/office/powerpoint/2010/main" val="289970049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nodes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8789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xplosion 2 67">
            <a:extLst>
              <a:ext uri="{FF2B5EF4-FFF2-40B4-BE49-F238E27FC236}">
                <a16:creationId xmlns:a16="http://schemas.microsoft.com/office/drawing/2014/main" id="{2A6884DE-9B1C-AC48-8B21-A4BE848F2005}"/>
              </a:ext>
            </a:extLst>
          </p:cNvPr>
          <p:cNvSpPr/>
          <p:nvPr/>
        </p:nvSpPr>
        <p:spPr>
          <a:xfrm>
            <a:off x="8379200" y="4443177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E0D4451-A648-C64B-B433-06D288590401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232843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 animBg="1"/>
      <p:bldP spid="34" grpId="0" animBg="1"/>
      <p:bldP spid="38" grpId="0" animBg="1"/>
      <p:bldP spid="39" grpId="0" animBg="1"/>
      <p:bldP spid="54" grpId="0"/>
      <p:bldP spid="111" grpId="0"/>
      <p:bldP spid="113" grpId="0"/>
      <p:bldP spid="115" grpId="0"/>
      <p:bldP spid="116" grpId="0"/>
      <p:bldP spid="117" grpId="0" animBg="1"/>
      <p:bldP spid="118" grpId="0"/>
      <p:bldP spid="119" grpId="0" animBg="1"/>
      <p:bldP spid="120" grpId="0" animBg="1"/>
      <p:bldP spid="121" grpId="0"/>
      <p:bldP spid="124" grpId="0" animBg="1"/>
      <p:bldP spid="126" grpId="0"/>
      <p:bldP spid="127" grpId="0" animBg="1"/>
      <p:bldP spid="128" grpId="0"/>
      <p:bldP spid="129" grpId="0" animBg="1"/>
      <p:bldP spid="59" grpId="0" animBg="1"/>
      <p:bldP spid="62" grpId="0" animBg="1"/>
      <p:bldP spid="64" grpId="0" animBg="1"/>
      <p:bldP spid="68" grpId="0" animBg="1"/>
      <p:bldP spid="69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create </a:t>
            </a:r>
            <a:r>
              <a:rPr lang="en-US" dirty="0">
                <a:solidFill>
                  <a:schemeClr val="bg1"/>
                </a:solidFill>
              </a:rPr>
              <a:t>ns dev</a:t>
            </a: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3374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xplosion 2 49">
            <a:extLst>
              <a:ext uri="{FF2B5EF4-FFF2-40B4-BE49-F238E27FC236}">
                <a16:creationId xmlns:a16="http://schemas.microsoft.com/office/drawing/2014/main" id="{AFDB25C1-F9B7-D949-BF0F-FE1BF53F1A0D}"/>
              </a:ext>
            </a:extLst>
          </p:cNvPr>
          <p:cNvSpPr/>
          <p:nvPr/>
        </p:nvSpPr>
        <p:spPr>
          <a:xfrm>
            <a:off x="8154512" y="4333993"/>
            <a:ext cx="2532264" cy="1475884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F1907E-A941-5B42-8D42-D740A73D2CCF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13705003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Nodes &amp; Pods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DEAE1F2-98FF-414A-B23C-7D798A37432B}"/>
              </a:ext>
            </a:extLst>
          </p:cNvPr>
          <p:cNvSpPr/>
          <p:nvPr/>
        </p:nvSpPr>
        <p:spPr>
          <a:xfrm>
            <a:off x="4650217" y="211724"/>
            <a:ext cx="2391714" cy="196618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Cluster Autoscaler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86C4EA-8624-9D4D-B997-3CE1E19E5FAF}"/>
              </a:ext>
            </a:extLst>
          </p:cNvPr>
          <p:cNvSpPr/>
          <p:nvPr/>
        </p:nvSpPr>
        <p:spPr>
          <a:xfrm>
            <a:off x="7482759" y="211724"/>
            <a:ext cx="2391714" cy="196618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Horizontal</a:t>
            </a:r>
          </a:p>
          <a:p>
            <a:pPr algn="ctr"/>
            <a:r>
              <a:rPr lang="en-US" sz="2600" dirty="0"/>
              <a:t>Pod</a:t>
            </a:r>
          </a:p>
          <a:p>
            <a:pPr algn="ctr"/>
            <a:r>
              <a:rPr lang="en-US" sz="2600" dirty="0"/>
              <a:t>Autoscaler</a:t>
            </a:r>
          </a:p>
        </p:txBody>
      </p:sp>
    </p:spTree>
    <p:extLst>
      <p:ext uri="{BB962C8B-B14F-4D97-AF65-F5344CB8AC3E}">
        <p14:creationId xmlns:p14="http://schemas.microsoft.com/office/powerpoint/2010/main" val="404563073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11C8A1-A870-384D-8B1C-BC54869A46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F47009-05C4-C04B-847C-DE01FD79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093"/>
            <a:ext cx="12618720" cy="1188851"/>
          </a:xfrm>
        </p:spPr>
        <p:txBody>
          <a:bodyPr/>
          <a:lstStyle/>
          <a:p>
            <a:r>
              <a:rPr lang="en-US" dirty="0"/>
              <a:t>Azure AKS – Autoscaling Nodes &amp; Pods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8FA9C1-7297-9E4A-87BD-E2C4068CF2FB}"/>
              </a:ext>
            </a:extLst>
          </p:cNvPr>
          <p:cNvSpPr/>
          <p:nvPr/>
        </p:nvSpPr>
        <p:spPr>
          <a:xfrm>
            <a:off x="2593017" y="1503641"/>
            <a:ext cx="8421939" cy="5749159"/>
          </a:xfrm>
          <a:prstGeom prst="roundRect">
            <a:avLst>
              <a:gd name="adj" fmla="val 387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521FE7-5D8A-D942-94F7-BB59091C64FC}"/>
              </a:ext>
            </a:extLst>
          </p:cNvPr>
          <p:cNvSpPr/>
          <p:nvPr/>
        </p:nvSpPr>
        <p:spPr>
          <a:xfrm>
            <a:off x="2837908" y="2640884"/>
            <a:ext cx="7756636" cy="7520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03B59-4207-094C-9646-1B45DC6EDB9F}"/>
              </a:ext>
            </a:extLst>
          </p:cNvPr>
          <p:cNvSpPr/>
          <p:nvPr/>
        </p:nvSpPr>
        <p:spPr>
          <a:xfrm>
            <a:off x="3191052" y="5009115"/>
            <a:ext cx="6877973" cy="6306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Horizontal Pod Autoscaler</a:t>
            </a:r>
          </a:p>
        </p:txBody>
      </p:sp>
      <p:pic>
        <p:nvPicPr>
          <p:cNvPr id="13" name="Google Shape;681;p35">
            <a:extLst>
              <a:ext uri="{FF2B5EF4-FFF2-40B4-BE49-F238E27FC236}">
                <a16:creationId xmlns:a16="http://schemas.microsoft.com/office/drawing/2014/main" id="{09899F49-5049-8640-A82E-023BBAE187F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1052" y="369820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81;p35">
            <a:extLst>
              <a:ext uri="{FF2B5EF4-FFF2-40B4-BE49-F238E27FC236}">
                <a16:creationId xmlns:a16="http://schemas.microsoft.com/office/drawing/2014/main" id="{210F4817-877E-724F-BB5D-0004E9AFBA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5508" y="369155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81;p35">
            <a:extLst>
              <a:ext uri="{FF2B5EF4-FFF2-40B4-BE49-F238E27FC236}">
                <a16:creationId xmlns:a16="http://schemas.microsoft.com/office/drawing/2014/main" id="{FE5D3194-41EB-3141-AF1B-54F20FB1AF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9964" y="371437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81;p35">
            <a:extLst>
              <a:ext uri="{FF2B5EF4-FFF2-40B4-BE49-F238E27FC236}">
                <a16:creationId xmlns:a16="http://schemas.microsoft.com/office/drawing/2014/main" id="{CFC805B4-1D55-EC4B-8A38-8D71E59884B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64420" y="374641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81;p35">
            <a:extLst>
              <a:ext uri="{FF2B5EF4-FFF2-40B4-BE49-F238E27FC236}">
                <a16:creationId xmlns:a16="http://schemas.microsoft.com/office/drawing/2014/main" id="{B29605F3-145E-704D-8C49-5B4EC324A1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8876" y="373975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81;p35">
            <a:extLst>
              <a:ext uri="{FF2B5EF4-FFF2-40B4-BE49-F238E27FC236}">
                <a16:creationId xmlns:a16="http://schemas.microsoft.com/office/drawing/2014/main" id="{7D92730F-1FEE-A248-AA10-BC6077A122E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13332" y="3762573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7;p35">
            <a:extLst>
              <a:ext uri="{FF2B5EF4-FFF2-40B4-BE49-F238E27FC236}">
                <a16:creationId xmlns:a16="http://schemas.microsoft.com/office/drawing/2014/main" id="{A850EEA6-60DA-DE46-A08A-9E970BB40D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004" y="607188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674;p35">
            <a:extLst>
              <a:ext uri="{FF2B5EF4-FFF2-40B4-BE49-F238E27FC236}">
                <a16:creationId xmlns:a16="http://schemas.microsoft.com/office/drawing/2014/main" id="{0EFEECDB-801B-EE41-BFF1-72F4375EB7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689" y="484479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03E23CD-42CA-ED42-87C7-8D23F813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44" y="1529473"/>
            <a:ext cx="956160" cy="93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1745086-2846-9841-83A1-DD32F57E4289}"/>
              </a:ext>
            </a:extLst>
          </p:cNvPr>
          <p:cNvSpPr txBox="1"/>
          <p:nvPr/>
        </p:nvSpPr>
        <p:spPr>
          <a:xfrm>
            <a:off x="3934131" y="1654933"/>
            <a:ext cx="666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Azure Kubernetes Service (AKS) Cluster</a:t>
            </a:r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DFDB6A3F-C0D3-B74E-8CF1-D08F54A361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380" y="609469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7;p35">
            <a:extLst>
              <a:ext uri="{FF2B5EF4-FFF2-40B4-BE49-F238E27FC236}">
                <a16:creationId xmlns:a16="http://schemas.microsoft.com/office/drawing/2014/main" id="{5850AF40-4219-A844-A010-B25F647E13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964" y="6087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637;p35">
            <a:extLst>
              <a:ext uri="{FF2B5EF4-FFF2-40B4-BE49-F238E27FC236}">
                <a16:creationId xmlns:a16="http://schemas.microsoft.com/office/drawing/2014/main" id="{08CFE112-1511-7749-BEA4-3A34F1F479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237" y="611018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7;p35">
            <a:extLst>
              <a:ext uri="{FF2B5EF4-FFF2-40B4-BE49-F238E27FC236}">
                <a16:creationId xmlns:a16="http://schemas.microsoft.com/office/drawing/2014/main" id="{CF8C1FB5-0AA7-D045-8456-2B7E6168E1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53" y="608557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25D6528F-4A21-684F-A6A5-EF91D06F15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869" y="61079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C54454-9526-AC4C-B69E-F78679A3D589}"/>
              </a:ext>
            </a:extLst>
          </p:cNvPr>
          <p:cNvCxnSpPr>
            <a:endCxn id="15" idx="0"/>
          </p:cNvCxnSpPr>
          <p:nvPr/>
        </p:nvCxnSpPr>
        <p:spPr>
          <a:xfrm>
            <a:off x="6118044" y="3392944"/>
            <a:ext cx="0" cy="32142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74162B-2026-9C41-B847-7126045635D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342500" y="3392944"/>
            <a:ext cx="0" cy="3534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33DF84-9EDC-3A49-9430-53F9DF3DD610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566956" y="3408937"/>
            <a:ext cx="0" cy="330822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DFD7D0-73C0-794B-93F0-C459BCA0945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791412" y="3392944"/>
            <a:ext cx="0" cy="36962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D993F52-AD76-954A-A582-D0038D55DAD7}"/>
              </a:ext>
            </a:extLst>
          </p:cNvPr>
          <p:cNvSpPr txBox="1"/>
          <p:nvPr/>
        </p:nvSpPr>
        <p:spPr>
          <a:xfrm>
            <a:off x="7457693" y="3463784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4D64280-B105-624C-B31A-7FFC536B9D2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6118044" y="5624855"/>
            <a:ext cx="1763" cy="46251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15E85FC-31CB-1547-942A-AED8D5B2C067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7342080" y="5624855"/>
            <a:ext cx="420" cy="485331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3C3FD8-3126-0C49-BB8D-E272C2F2037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566956" y="5640848"/>
            <a:ext cx="12940" cy="44472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832BC2-76A6-884A-9BAD-82907112182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9791412" y="5624855"/>
            <a:ext cx="26300" cy="4830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CBACC14-C6BD-C04A-9049-7705DF46C174}"/>
              </a:ext>
            </a:extLst>
          </p:cNvPr>
          <p:cNvSpPr txBox="1"/>
          <p:nvPr/>
        </p:nvSpPr>
        <p:spPr>
          <a:xfrm>
            <a:off x="7457693" y="5695695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DC448C9-9768-414D-958E-7842D2300728}"/>
              </a:ext>
            </a:extLst>
          </p:cNvPr>
          <p:cNvSpPr/>
          <p:nvPr/>
        </p:nvSpPr>
        <p:spPr>
          <a:xfrm>
            <a:off x="12032673" y="2460184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nodes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6A225995-58AA-F743-9D21-0266E92CC215}"/>
              </a:ext>
            </a:extLst>
          </p:cNvPr>
          <p:cNvSpPr/>
          <p:nvPr/>
        </p:nvSpPr>
        <p:spPr>
          <a:xfrm>
            <a:off x="11891516" y="4647716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pods</a:t>
            </a:r>
          </a:p>
        </p:txBody>
      </p:sp>
    </p:spTree>
    <p:extLst>
      <p:ext uri="{BB962C8B-B14F-4D97-AF65-F5344CB8AC3E}">
        <p14:creationId xmlns:p14="http://schemas.microsoft.com/office/powerpoint/2010/main" val="390472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24" grpId="0"/>
      <p:bldP spid="39" grpId="0"/>
      <p:bldP spid="45" grpId="0"/>
      <p:bldP spid="3" grpId="0" animBg="1"/>
      <p:bldP spid="3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Cluster Autoscaler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272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72368-8D26-E244-B91E-E6C7A0AF0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95D5B-B266-0144-8BA0-83B72613E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Cluster Autoscaler </a:t>
            </a:r>
            <a:r>
              <a:rPr lang="en-IN" dirty="0"/>
              <a:t>is a tool that </a:t>
            </a:r>
            <a:r>
              <a:rPr lang="en-IN" dirty="0">
                <a:solidFill>
                  <a:srgbClr val="0070C0"/>
                </a:solidFill>
              </a:rPr>
              <a:t>automatically adjusts</a:t>
            </a:r>
            <a:r>
              <a:rPr lang="en-IN" dirty="0"/>
              <a:t> the size of a Kubernetes cluster when one of the following conditions is true:</a:t>
            </a:r>
          </a:p>
          <a:p>
            <a:r>
              <a:rPr lang="en-IN" dirty="0"/>
              <a:t>There are pods that </a:t>
            </a:r>
            <a:r>
              <a:rPr lang="en-IN" dirty="0">
                <a:solidFill>
                  <a:srgbClr val="C00000"/>
                </a:solidFill>
              </a:rPr>
              <a:t>failed to run </a:t>
            </a:r>
            <a:r>
              <a:rPr lang="en-IN" dirty="0"/>
              <a:t>in the cluster due to </a:t>
            </a:r>
            <a:r>
              <a:rPr lang="en-IN" dirty="0">
                <a:solidFill>
                  <a:srgbClr val="C00000"/>
                </a:solidFill>
              </a:rPr>
              <a:t>insufficient resources</a:t>
            </a:r>
            <a:r>
              <a:rPr lang="en-IN" dirty="0"/>
              <a:t>.</a:t>
            </a:r>
          </a:p>
          <a:p>
            <a:r>
              <a:rPr lang="en-IN" dirty="0"/>
              <a:t>There are nodes in the cluster that have been </a:t>
            </a:r>
            <a:r>
              <a:rPr lang="en-IN" dirty="0">
                <a:solidFill>
                  <a:srgbClr val="00B050"/>
                </a:solidFill>
              </a:rPr>
              <a:t>underutilized </a:t>
            </a:r>
            <a:r>
              <a:rPr lang="en-IN" dirty="0"/>
              <a:t>for an extended period of time and their pods can be placed on other existing nodes.</a:t>
            </a:r>
          </a:p>
          <a:p>
            <a:r>
              <a:rPr lang="en-IN" dirty="0"/>
              <a:t>The Cluster Autoscaler </a:t>
            </a:r>
            <a:r>
              <a:rPr lang="en-IN" dirty="0">
                <a:solidFill>
                  <a:srgbClr val="0070C0"/>
                </a:solidFill>
              </a:rPr>
              <a:t>modifies</a:t>
            </a:r>
            <a:r>
              <a:rPr lang="en-IN" dirty="0"/>
              <a:t> our </a:t>
            </a:r>
            <a:r>
              <a:rPr lang="en-IN" dirty="0" err="1"/>
              <a:t>nodepools</a:t>
            </a:r>
            <a:r>
              <a:rPr lang="en-IN" dirty="0"/>
              <a:t> so that they </a:t>
            </a:r>
            <a:r>
              <a:rPr lang="en-IN" dirty="0">
                <a:solidFill>
                  <a:srgbClr val="0070C0"/>
                </a:solidFill>
              </a:rPr>
              <a:t>scale out </a:t>
            </a:r>
            <a:r>
              <a:rPr lang="en-IN" dirty="0"/>
              <a:t>when we need more resources and </a:t>
            </a:r>
            <a:r>
              <a:rPr lang="en-IN" dirty="0">
                <a:solidFill>
                  <a:srgbClr val="0070C0"/>
                </a:solidFill>
              </a:rPr>
              <a:t>scale in </a:t>
            </a:r>
            <a:r>
              <a:rPr lang="en-IN" dirty="0"/>
              <a:t>when we have underutilized resources.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F56D6C-095E-3740-9F8E-02100CE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Autoscaler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16804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Horizontal Pod Autoscaling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4252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16992C-342D-6D4A-A396-26D3F67F2A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196F1-1CE1-FB4F-A786-5A300F8A9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8636"/>
            <a:ext cx="12618720" cy="5853719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16191F"/>
                </a:solidFill>
                <a:latin typeface="Amazon Ember"/>
              </a:rPr>
              <a:t>In a very simple note Horizontal Scaling means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increasing and decreasing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Replicas (Pods)</a:t>
            </a:r>
          </a:p>
          <a:p>
            <a:r>
              <a:rPr lang="en-IN" dirty="0">
                <a:solidFill>
                  <a:srgbClr val="16191F"/>
                </a:solidFill>
                <a:latin typeface="Amazon Ember"/>
              </a:rPr>
              <a:t>HPA 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automatically scales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pods in a deployment, replication controller, or replica set, stateful set based on that resource's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CPU utilization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. </a:t>
            </a:r>
          </a:p>
          <a:p>
            <a:r>
              <a:rPr lang="en-IN" dirty="0"/>
              <a:t>This can help our applications </a:t>
            </a:r>
            <a:r>
              <a:rPr lang="en-IN" dirty="0">
                <a:solidFill>
                  <a:srgbClr val="0070C0"/>
                </a:solidFill>
              </a:rPr>
              <a:t>scale out to meet increased demand </a:t>
            </a:r>
            <a:r>
              <a:rPr lang="en-IN" dirty="0"/>
              <a:t>or </a:t>
            </a:r>
            <a:r>
              <a:rPr lang="en-IN" dirty="0">
                <a:solidFill>
                  <a:srgbClr val="0070C0"/>
                </a:solidFill>
              </a:rPr>
              <a:t>scale in when resources are not needed</a:t>
            </a:r>
            <a:r>
              <a:rPr lang="en-IN" dirty="0"/>
              <a:t>, thus freeing up your worker nodes for other applications. </a:t>
            </a:r>
          </a:p>
          <a:p>
            <a:r>
              <a:rPr lang="en-IN" dirty="0"/>
              <a:t>When we set a </a:t>
            </a:r>
            <a:r>
              <a:rPr lang="en-IN" dirty="0">
                <a:solidFill>
                  <a:srgbClr val="0070C0"/>
                </a:solidFill>
              </a:rPr>
              <a:t>target CPU utilization percentage</a:t>
            </a:r>
            <a:r>
              <a:rPr lang="en-IN" dirty="0"/>
              <a:t>, the HPA scales our application in or out to try to meet that </a:t>
            </a:r>
            <a:r>
              <a:rPr lang="en-IN" dirty="0">
                <a:solidFill>
                  <a:srgbClr val="0070C0"/>
                </a:solidFill>
              </a:rPr>
              <a:t>target</a:t>
            </a:r>
            <a:r>
              <a:rPr lang="en-IN" dirty="0"/>
              <a:t>.</a:t>
            </a:r>
          </a:p>
          <a:p>
            <a:r>
              <a:rPr lang="en-IN" dirty="0"/>
              <a:t>HPA needs </a:t>
            </a:r>
            <a:r>
              <a:rPr lang="en-IN" dirty="0">
                <a:solidFill>
                  <a:srgbClr val="0070C0"/>
                </a:solidFill>
              </a:rPr>
              <a:t>Kubernetes metrics server </a:t>
            </a:r>
            <a:r>
              <a:rPr lang="en-IN" dirty="0"/>
              <a:t>to verify CPU metrics of a pod. </a:t>
            </a:r>
          </a:p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 not need </a:t>
            </a:r>
            <a:r>
              <a:rPr lang="en-IN" dirty="0"/>
              <a:t>to </a:t>
            </a:r>
            <a:r>
              <a:rPr lang="en-IN" dirty="0">
                <a:solidFill>
                  <a:srgbClr val="0070C0"/>
                </a:solidFill>
              </a:rPr>
              <a:t>deploy or install the HPA </a:t>
            </a:r>
            <a:r>
              <a:rPr lang="en-IN" dirty="0"/>
              <a:t>on our cluster to begin scaling our applications, its out of the box available as a </a:t>
            </a:r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 Kubernetes API resource.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68DC96-0EA8-814E-9370-84F47ACF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Horizontal Pod Autoscaler – HPA - </a:t>
            </a:r>
            <a:r>
              <a:rPr lang="en-US" dirty="0" err="1"/>
              <a:t>Intoduction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6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310255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8" grpId="0"/>
      <p:bldP spid="19" grpId="0"/>
      <p:bldP spid="20" grpId="0"/>
      <p:bldP spid="29" grpId="0"/>
      <p:bldP spid="46" grpId="0"/>
      <p:bldP spid="49" grpId="0"/>
      <p:bldP spid="21" grpId="0" animBg="1"/>
      <p:bldP spid="23" grpId="0" animBg="1"/>
      <p:bldP spid="24" grpId="0"/>
      <p:bldP spid="55" grpId="0" animBg="1"/>
      <p:bldP spid="56" grpId="0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45" y="256901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4A14DE-7323-6444-939F-78D4847DCF95}"/>
              </a:ext>
            </a:extLst>
          </p:cNvPr>
          <p:cNvSpPr/>
          <p:nvPr/>
        </p:nvSpPr>
        <p:spPr>
          <a:xfrm>
            <a:off x="8480637" y="2228921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Metric: CPU Utilization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3E962-5C84-A840-8D77-42D82FAE12CE}"/>
              </a:ext>
            </a:extLst>
          </p:cNvPr>
          <p:cNvSpPr/>
          <p:nvPr/>
        </p:nvSpPr>
        <p:spPr>
          <a:xfrm>
            <a:off x="8480637" y="3391009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Value -  CPU = 50%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98E00-50B2-C74E-9C2F-B7142D35786C}"/>
              </a:ext>
            </a:extLst>
          </p:cNvPr>
          <p:cNvSpPr/>
          <p:nvPr/>
        </p:nvSpPr>
        <p:spPr>
          <a:xfrm>
            <a:off x="8480637" y="448032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 Replicas =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DD4322-9A7F-414D-8FE0-09C723D81B55}"/>
              </a:ext>
            </a:extLst>
          </p:cNvPr>
          <p:cNvSpPr/>
          <p:nvPr/>
        </p:nvSpPr>
        <p:spPr>
          <a:xfrm>
            <a:off x="8480637" y="556208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Replicas = 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C98B8F-506F-B445-BC98-4C12807EEC4E}"/>
              </a:ext>
            </a:extLst>
          </p:cNvPr>
          <p:cNvSpPr/>
          <p:nvPr/>
        </p:nvSpPr>
        <p:spPr>
          <a:xfrm>
            <a:off x="1570683" y="6580377"/>
            <a:ext cx="11937499" cy="68286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kubectl</a:t>
            </a:r>
            <a:r>
              <a:rPr lang="en-IN" sz="2400" dirty="0"/>
              <a:t> </a:t>
            </a:r>
            <a:r>
              <a:rPr lang="en-IN" sz="2400" dirty="0" err="1"/>
              <a:t>autoscale</a:t>
            </a:r>
            <a:r>
              <a:rPr lang="en-IN" sz="2400" dirty="0"/>
              <a:t> deployment demo-deployment  --</a:t>
            </a:r>
            <a:r>
              <a:rPr lang="en-IN" sz="2400" dirty="0" err="1"/>
              <a:t>cpu</a:t>
            </a:r>
            <a:r>
              <a:rPr lang="en-IN" sz="2400" dirty="0"/>
              <a:t>-percent=50 --min=1 --max=10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F2B2F6-AF8C-CB4A-8D14-2ACD6BF2FDA7}"/>
              </a:ext>
            </a:extLst>
          </p:cNvPr>
          <p:cNvSpPr/>
          <p:nvPr/>
        </p:nvSpPr>
        <p:spPr>
          <a:xfrm>
            <a:off x="1570683" y="3950878"/>
            <a:ext cx="3146790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requires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420A775-F0A5-214D-A628-ECC0DBA7C55F}"/>
              </a:ext>
            </a:extLst>
          </p:cNvPr>
          <p:cNvCxnSpPr>
            <a:stCxn id="55" idx="3"/>
            <a:endCxn id="50" idx="1"/>
          </p:cNvCxnSpPr>
          <p:nvPr/>
        </p:nvCxnSpPr>
        <p:spPr>
          <a:xfrm flipV="1">
            <a:off x="4717473" y="2508856"/>
            <a:ext cx="3763164" cy="172195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67FC87-8986-554F-93D6-261A1960CBE3}"/>
              </a:ext>
            </a:extLst>
          </p:cNvPr>
          <p:cNvCxnSpPr>
            <a:stCxn id="55" idx="3"/>
            <a:endCxn id="51" idx="1"/>
          </p:cNvCxnSpPr>
          <p:nvPr/>
        </p:nvCxnSpPr>
        <p:spPr>
          <a:xfrm flipV="1">
            <a:off x="4717473" y="3670944"/>
            <a:ext cx="3763164" cy="55986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96556-D71A-3847-B7D1-46F41C13AFF4}"/>
              </a:ext>
            </a:extLst>
          </p:cNvPr>
          <p:cNvCxnSpPr>
            <a:stCxn id="55" idx="3"/>
            <a:endCxn id="52" idx="1"/>
          </p:cNvCxnSpPr>
          <p:nvPr/>
        </p:nvCxnSpPr>
        <p:spPr>
          <a:xfrm>
            <a:off x="4717473" y="4230813"/>
            <a:ext cx="3763164" cy="5294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C3603E-D422-1D45-AD16-1DC148A4A67B}"/>
              </a:ext>
            </a:extLst>
          </p:cNvPr>
          <p:cNvCxnSpPr>
            <a:stCxn id="55" idx="3"/>
            <a:endCxn id="53" idx="1"/>
          </p:cNvCxnSpPr>
          <p:nvPr/>
        </p:nvCxnSpPr>
        <p:spPr>
          <a:xfrm>
            <a:off x="4717473" y="4230813"/>
            <a:ext cx="3763164" cy="161120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09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170726934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Design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Production Grade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AKS Cluster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73461337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 dirty="0"/>
              <a:t>© </a:t>
            </a:r>
            <a:endParaRPr lang="en-GB" sz="1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DD5278-E98B-6C42-9EE2-DB4480375CDB}"/>
              </a:ext>
            </a:extLst>
          </p:cNvPr>
          <p:cNvSpPr/>
          <p:nvPr/>
        </p:nvSpPr>
        <p:spPr>
          <a:xfrm>
            <a:off x="6148405" y="3080789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Azure AKS</a:t>
            </a:r>
          </a:p>
          <a:p>
            <a:pPr algn="ctr"/>
            <a:r>
              <a:rPr lang="en-US" sz="2400" dirty="0"/>
              <a:t>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4269297" y="620763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Region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1459498" y="18073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3290108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User Node Pools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455167-5C24-7C41-878D-8ADBB8E6273B}"/>
              </a:ext>
            </a:extLst>
          </p:cNvPr>
          <p:cNvSpPr/>
          <p:nvPr/>
        </p:nvSpPr>
        <p:spPr>
          <a:xfrm>
            <a:off x="4898642" y="1776462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5244096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Virtual Nodes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105904-68E2-DF41-81D4-0CE9E6487D6D}"/>
              </a:ext>
            </a:extLst>
          </p:cNvPr>
          <p:cNvSpPr/>
          <p:nvPr/>
        </p:nvSpPr>
        <p:spPr>
          <a:xfrm>
            <a:off x="6067922" y="47235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Basics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6148404" y="61892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</a:t>
            </a:r>
          </a:p>
          <a:p>
            <a:pPr algn="ctr"/>
            <a:r>
              <a:rPr lang="en-US" sz="1500" dirty="0"/>
              <a:t>Version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9267260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RBAC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3576DF-6484-A14D-9260-76AAD6C264B3}"/>
              </a:ext>
            </a:extLst>
          </p:cNvPr>
          <p:cNvSpPr/>
          <p:nvPr/>
        </p:nvSpPr>
        <p:spPr>
          <a:xfrm>
            <a:off x="7796056" y="1873223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Authentication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11047027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7464611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1376909" y="21593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1376909" y="35865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1376908" y="504080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Policy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BAF710-D9ED-7341-920E-DE07C70D95E4}"/>
              </a:ext>
            </a:extLst>
          </p:cNvPr>
          <p:cNvSpPr/>
          <p:nvPr/>
        </p:nvSpPr>
        <p:spPr>
          <a:xfrm>
            <a:off x="3850696" y="351376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Integrations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7D553A-E2AE-DF43-AAF7-A92876CCF5D5}"/>
              </a:ext>
            </a:extLst>
          </p:cNvPr>
          <p:cNvSpPr/>
          <p:nvPr/>
        </p:nvSpPr>
        <p:spPr>
          <a:xfrm>
            <a:off x="8208407" y="369776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Networking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11098824" y="212976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11098822" y="3624760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11162292" y="5160449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Public Cluster</a:t>
            </a:r>
          </a:p>
          <a:p>
            <a:pPr algn="ctr"/>
            <a:r>
              <a:rPr lang="en-US" sz="1500" dirty="0"/>
              <a:t>(Restrict Access) / Private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F76454-A2CD-2447-B34D-15F8E8D0622F}"/>
              </a:ext>
            </a:extLst>
          </p:cNvPr>
          <p:cNvSpPr/>
          <p:nvPr/>
        </p:nvSpPr>
        <p:spPr>
          <a:xfrm>
            <a:off x="1183696" y="111896"/>
            <a:ext cx="5860473" cy="1446740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7DC973-8820-C740-9788-BB6DCD134775}"/>
              </a:ext>
            </a:extLst>
          </p:cNvPr>
          <p:cNvSpPr/>
          <p:nvPr/>
        </p:nvSpPr>
        <p:spPr>
          <a:xfrm>
            <a:off x="7184884" y="111896"/>
            <a:ext cx="5860473" cy="1446740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10930392" y="1984195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1208478" y="1984195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F1D7EA-809F-D74D-8075-2A745B109632}"/>
              </a:ext>
            </a:extLst>
          </p:cNvPr>
          <p:cNvSpPr/>
          <p:nvPr/>
        </p:nvSpPr>
        <p:spPr>
          <a:xfrm>
            <a:off x="4098893" y="6076554"/>
            <a:ext cx="5757165" cy="1499958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8FFDB3-5C08-804F-8D51-DCA785F9B5AF}"/>
              </a:ext>
            </a:extLst>
          </p:cNvPr>
          <p:cNvSpPr/>
          <p:nvPr/>
        </p:nvSpPr>
        <p:spPr>
          <a:xfrm>
            <a:off x="7983200" y="6189267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Zones</a:t>
            </a:r>
          </a:p>
        </p:txBody>
      </p:sp>
    </p:spTree>
    <p:extLst>
      <p:ext uri="{BB962C8B-B14F-4D97-AF65-F5344CB8AC3E}">
        <p14:creationId xmlns:p14="http://schemas.microsoft.com/office/powerpoint/2010/main" val="307001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8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 dirty="0"/>
              <a:t>© 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2847027" y="4301155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User 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2822311" y="5374804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9860718" y="6027469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Policy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4613932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49040" y="3172450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49040" y="4241161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49040" y="5309872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A72E440-3D38-3F4B-BE09-47F15FD3873B}"/>
              </a:ext>
            </a:extLst>
          </p:cNvPr>
          <p:cNvSpPr/>
          <p:nvPr/>
        </p:nvSpPr>
        <p:spPr>
          <a:xfrm>
            <a:off x="2806781" y="6467507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Node Pools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6378583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</p:spTree>
    <p:extLst>
      <p:ext uri="{BB962C8B-B14F-4D97-AF65-F5344CB8AC3E}">
        <p14:creationId xmlns:p14="http://schemas.microsoft.com/office/powerpoint/2010/main" val="402780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2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5" grpId="0" animBg="1"/>
      <p:bldP spid="36" grpId="0" animBg="1"/>
      <p:bldP spid="28" grpId="0" animBg="1"/>
      <p:bldP spid="32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33" grpId="0" animBg="1"/>
      <p:bldP spid="34" grpId="0" animBg="1"/>
      <p:bldP spid="46" grpId="0" animBg="1"/>
      <p:bldP spid="47" grpId="0" animBg="1"/>
      <p:bldP spid="48" grpId="0" animBg="1"/>
      <p:bldP spid="37" grpId="0" animBg="1"/>
      <p:bldP spid="50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681B15-1548-9649-9AFF-889B4E6721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366915-3C07-DF43-9A0C-F57A0A004AE5}"/>
              </a:ext>
            </a:extLst>
          </p:cNvPr>
          <p:cNvSpPr/>
          <p:nvPr/>
        </p:nvSpPr>
        <p:spPr>
          <a:xfrm>
            <a:off x="260812" y="50243"/>
            <a:ext cx="4416136" cy="40940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Section-1</a:t>
            </a:r>
          </a:p>
          <a:p>
            <a:pPr algn="ctr"/>
            <a:r>
              <a:rPr lang="en-US" sz="3500" dirty="0"/>
              <a:t>Create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B6694B-2FAD-4C44-8217-666252D60C29}"/>
              </a:ext>
            </a:extLst>
          </p:cNvPr>
          <p:cNvSpPr/>
          <p:nvPr/>
        </p:nvSpPr>
        <p:spPr>
          <a:xfrm>
            <a:off x="5107132" y="2057400"/>
            <a:ext cx="4416136" cy="409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Section-2</a:t>
            </a:r>
          </a:p>
          <a:p>
            <a:pPr algn="ctr"/>
            <a:r>
              <a:rPr lang="en-US" sz="3500" dirty="0"/>
              <a:t>Create Windows, Linux User Node Pools and Virtual Nodes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89E938-FFD4-894D-A96F-74898660A45E}"/>
              </a:ext>
            </a:extLst>
          </p:cNvPr>
          <p:cNvSpPr/>
          <p:nvPr/>
        </p:nvSpPr>
        <p:spPr>
          <a:xfrm>
            <a:off x="9953452" y="3512127"/>
            <a:ext cx="4416136" cy="4094018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Section-3</a:t>
            </a:r>
          </a:p>
          <a:p>
            <a:pPr algn="ctr"/>
            <a:r>
              <a:rPr lang="en-US" sz="3500" dirty="0"/>
              <a:t>Deploy Apps to all 4 node pools using Kubernetes Node Selector concept</a:t>
            </a:r>
          </a:p>
        </p:txBody>
      </p:sp>
    </p:spTree>
    <p:extLst>
      <p:ext uri="{BB962C8B-B14F-4D97-AF65-F5344CB8AC3E}">
        <p14:creationId xmlns:p14="http://schemas.microsoft.com/office/powerpoint/2010/main" val="8877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9489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2277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408267016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Create AKS Cluster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using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99832384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 dirty="0"/>
              <a:t>© 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(Optional)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1413785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94650" y="3050251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94650" y="3912150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94650" y="4831420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5733537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F8DF5FE-14EC-4F4B-A667-C8EF906DEF87}"/>
              </a:ext>
            </a:extLst>
          </p:cNvPr>
          <p:cNvSpPr/>
          <p:nvPr/>
        </p:nvSpPr>
        <p:spPr>
          <a:xfrm>
            <a:off x="231390" y="186244"/>
            <a:ext cx="3815851" cy="60069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Module-1: Create AKS Cluster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30F9BD8-12DF-2B45-910F-FDAE1CC9CBF3}"/>
              </a:ext>
            </a:extLst>
          </p:cNvPr>
          <p:cNvSpPr/>
          <p:nvPr/>
        </p:nvSpPr>
        <p:spPr>
          <a:xfrm>
            <a:off x="9860715" y="593449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Log Analytics Workspace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AC74FE1-04D1-344A-A484-37269AAA927A}"/>
              </a:ext>
            </a:extLst>
          </p:cNvPr>
          <p:cNvSpPr/>
          <p:nvPr/>
        </p:nvSpPr>
        <p:spPr>
          <a:xfrm>
            <a:off x="12294650" y="6609926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Username, Password</a:t>
            </a:r>
          </a:p>
        </p:txBody>
      </p:sp>
    </p:spTree>
    <p:extLst>
      <p:ext uri="{BB962C8B-B14F-4D97-AF65-F5344CB8AC3E}">
        <p14:creationId xmlns:p14="http://schemas.microsoft.com/office/powerpoint/2010/main" val="413010171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94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4" grpId="0"/>
      <p:bldP spid="15" grpId="0" animBg="1"/>
      <p:bldP spid="18" grpId="0"/>
      <p:bldP spid="20" grpId="0"/>
      <p:bldP spid="21" grpId="0" animBg="1"/>
      <p:bldP spid="22" grpId="0" animBg="1"/>
      <p:bldP spid="25" grpId="0" animBg="1"/>
      <p:bldP spid="27" grpId="0"/>
      <p:bldP spid="39" grpId="0"/>
      <p:bldP spid="61" grpId="0" animBg="1"/>
      <p:bldP spid="70" grpId="0"/>
      <p:bldP spid="71" grpId="0"/>
      <p:bldP spid="72" grpId="0"/>
      <p:bldP spid="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18917" y="-781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Azure DevOps Pipelines – </a:t>
            </a:r>
            <a:r>
              <a:rPr lang="en-US" sz="4000" dirty="0">
                <a:solidFill>
                  <a:srgbClr val="00B050"/>
                </a:solidFill>
              </a:rPr>
              <a:t>Build &amp; Push Docker Image to ACR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88" y="5600647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4" y="3010487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0"/>
            <a:endCxn id="4" idx="2"/>
          </p:cNvCxnSpPr>
          <p:nvPr/>
        </p:nvCxnSpPr>
        <p:spPr>
          <a:xfrm flipH="1" flipV="1">
            <a:off x="690708" y="4098555"/>
            <a:ext cx="19349" cy="15020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4655" y="2231480"/>
            <a:ext cx="766642" cy="7666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4392" y="3061696"/>
            <a:ext cx="985651" cy="98565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830686" y="1496837"/>
            <a:ext cx="5771874" cy="4000535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938873" y="1530195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2071164" y="2183914"/>
            <a:ext cx="3314988" cy="2820729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964861" y="2328923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834373" y="4154043"/>
            <a:ext cx="20470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  <a:p>
            <a:r>
              <a:rPr lang="en-US" dirty="0"/>
              <a:t>(Build &amp; Push)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7148" y="2759810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91655" y="662302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1234742" y="3554521"/>
            <a:ext cx="206965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7768" y="3024850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5451121" y="4088061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stCxn id="18" idx="3"/>
            <a:endCxn id="56" idx="1"/>
          </p:cNvCxnSpPr>
          <p:nvPr/>
        </p:nvCxnSpPr>
        <p:spPr>
          <a:xfrm>
            <a:off x="4290043" y="3554522"/>
            <a:ext cx="1597725" cy="19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82386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Create Node Pools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Windows, Linux and Virtual Nodes using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316055633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5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29" grpId="0"/>
      <p:bldP spid="30" grpId="0" animBg="1"/>
      <p:bldP spid="31" grpId="0"/>
      <p:bldP spid="41" grpId="0"/>
      <p:bldP spid="42" grpId="0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Deploy Apps to different </a:t>
            </a:r>
            <a:r>
              <a:rPr lang="en-US" sz="6500" b="1" dirty="0" err="1">
                <a:solidFill>
                  <a:srgbClr val="0070C0"/>
                </a:solidFill>
              </a:rPr>
              <a:t>NodePools</a:t>
            </a:r>
            <a:r>
              <a:rPr lang="en-US" sz="6500" b="1" dirty="0">
                <a:solidFill>
                  <a:srgbClr val="0070C0"/>
                </a:solidFill>
              </a:rPr>
              <a:t> using Node Selectors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01557533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29410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4" grpId="0"/>
      <p:bldP spid="15" grpId="0" animBg="1"/>
      <p:bldP spid="18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7" grpId="0"/>
      <p:bldP spid="28" grpId="0" animBg="1"/>
      <p:bldP spid="29" grpId="0"/>
      <p:bldP spid="39" grpId="0"/>
      <p:bldP spid="41" grpId="0"/>
      <p:bldP spid="42" grpId="0"/>
      <p:bldP spid="61" grpId="0" animBg="1"/>
      <p:bldP spid="70" grpId="0"/>
      <p:bldP spid="71" grpId="0"/>
      <p:bldP spid="73" grpId="0"/>
      <p:bldP spid="93" grpId="0" animBg="1"/>
      <p:bldP spid="98" grpId="0"/>
      <p:bldP spid="105" grpId="0"/>
      <p:bldP spid="126" grpId="0"/>
      <p:bldP spid="127" grpId="0"/>
      <p:bldP spid="129" grpId="0"/>
      <p:bldP spid="130" grpId="0"/>
      <p:bldP spid="131" grpId="0"/>
      <p:bldP spid="132" grpId="0"/>
      <p:bldP spid="133" grpId="0"/>
      <p:bldP spid="134" grpId="0"/>
      <p:bldP spid="101" grpId="0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Terraform Basics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Picture 2" descr="Terraform Logos - Terraform by HashiCorp">
            <a:extLst>
              <a:ext uri="{FF2B5EF4-FFF2-40B4-BE49-F238E27FC236}">
                <a16:creationId xmlns:a16="http://schemas.microsoft.com/office/drawing/2014/main" id="{2B13AD0D-C702-2149-B3BB-C03F72BC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950" y="5217110"/>
            <a:ext cx="5778500" cy="1409700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05995376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Terraform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Picture 2" descr="Terraform Logos - Terraform by HashiCorp">
            <a:extLst>
              <a:ext uri="{FF2B5EF4-FFF2-40B4-BE49-F238E27FC236}">
                <a16:creationId xmlns:a16="http://schemas.microsoft.com/office/drawing/2014/main" id="{2B13AD0D-C702-2149-B3BB-C03F72BC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393082"/>
            <a:ext cx="5778500" cy="1409700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01699286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</a:t>
            </a:r>
            <a:r>
              <a:rPr lang="en-US">
                <a:solidFill>
                  <a:srgbClr val="00B050"/>
                </a:solidFill>
              </a:rPr>
              <a:t>, Windows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5F6CB376-CBD6-6842-BB60-FC8F2E3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058" y="5273057"/>
            <a:ext cx="3550425" cy="882252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FBC32F6-616C-2548-9C16-724963D0F13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61981" y="5103118"/>
            <a:ext cx="1106829" cy="110682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B902504-F55D-634E-BB9C-B1FCDF1F9D79}"/>
              </a:ext>
            </a:extLst>
          </p:cNvPr>
          <p:cNvSpPr txBox="1"/>
          <p:nvPr/>
        </p:nvSpPr>
        <p:spPr>
          <a:xfrm>
            <a:off x="5984817" y="6354448"/>
            <a:ext cx="110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</a:t>
            </a:r>
          </a:p>
          <a:p>
            <a:pPr algn="ctr"/>
            <a:r>
              <a:rPr lang="en-US" sz="18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313742657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91EA8-70B3-164C-9BF2-DE0CF5DDEC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38A81-320F-0646-B7F4-889F0CD7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863607"/>
            <a:ext cx="12618720" cy="118885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59974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039404" y="-24549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Build &amp; Push Docker Image to ACR &amp; Deploy to AKS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708" y="387251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" y="2252210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2"/>
            <a:endCxn id="4" idx="0"/>
          </p:cNvCxnSpPr>
          <p:nvPr/>
        </p:nvCxnSpPr>
        <p:spPr>
          <a:xfrm flipH="1">
            <a:off x="639760" y="1364388"/>
            <a:ext cx="5517" cy="8878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8411" y="814818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015" y="1608513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580812" y="742122"/>
            <a:ext cx="12882370" cy="681437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2778878" y="727914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747720" y="893180"/>
            <a:ext cx="8216087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35744" y="880790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583935" y="154426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4961" y="326315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26875" y="125060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183794" y="2796244"/>
            <a:ext cx="902538" cy="79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8023" y="5717059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1623060" y="6729819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449629" y="3161710"/>
            <a:ext cx="12995" cy="255534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892532" y="1544266"/>
            <a:ext cx="7734944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086332" y="2441015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DF7541-098B-BA49-B119-2263D48C805C}"/>
              </a:ext>
            </a:extLst>
          </p:cNvPr>
          <p:cNvSpPr/>
          <p:nvPr/>
        </p:nvSpPr>
        <p:spPr>
          <a:xfrm>
            <a:off x="6993640" y="2421934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Deploy to AKS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3733781" y="3694043"/>
            <a:ext cx="10274319" cy="362115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322351" y="374210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063194" y="3742101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6657309" y="4285275"/>
            <a:ext cx="3428098" cy="1684438"/>
            <a:chOff x="5441025" y="4551260"/>
            <a:chExt cx="3428098" cy="168443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5962304" y="4551260"/>
              <a:ext cx="1764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default namespace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1D8250-B563-AE42-B70D-6E819350DD5B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4557245" y="2785138"/>
            <a:ext cx="2436395" cy="190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6806A1-4B48-304D-A3CE-C3867BF9F61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229097" y="3148342"/>
            <a:ext cx="0" cy="11593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687A649-64D8-DC46-9840-79B641526496}"/>
              </a:ext>
            </a:extLst>
          </p:cNvPr>
          <p:cNvCxnSpPr>
            <a:stCxn id="56" idx="3"/>
            <a:endCxn id="33" idx="2"/>
          </p:cNvCxnSpPr>
          <p:nvPr/>
        </p:nvCxnSpPr>
        <p:spPr>
          <a:xfrm flipV="1">
            <a:off x="2981234" y="5931320"/>
            <a:ext cx="5396398" cy="317345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1269590" y="243079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54856" y="179725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2492412" y="4447010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0A2776-06F9-A741-918F-EA38E5F3525C}"/>
              </a:ext>
            </a:extLst>
          </p:cNvPr>
          <p:cNvSpPr/>
          <p:nvPr/>
        </p:nvSpPr>
        <p:spPr>
          <a:xfrm>
            <a:off x="5481680" y="24106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D0F1E6-AD49-934E-A4AD-61E1D6C13A24}"/>
              </a:ext>
            </a:extLst>
          </p:cNvPr>
          <p:cNvSpPr/>
          <p:nvPr/>
        </p:nvSpPr>
        <p:spPr>
          <a:xfrm>
            <a:off x="8283828" y="37662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C3CF4F8-B23A-A447-9A85-D1376C23691E}"/>
              </a:ext>
            </a:extLst>
          </p:cNvPr>
          <p:cNvSpPr/>
          <p:nvPr/>
        </p:nvSpPr>
        <p:spPr>
          <a:xfrm>
            <a:off x="5263343" y="582452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99408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D11355-C1AC-ED4A-ABEC-7FA40003EB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AEC8C-7A75-E949-B668-08849350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Key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7FAB97-0018-3140-A6CE-26667009C8A1}"/>
              </a:ext>
            </a:extLst>
          </p:cNvPr>
          <p:cNvSpPr/>
          <p:nvPr/>
        </p:nvSpPr>
        <p:spPr>
          <a:xfrm>
            <a:off x="2871858" y="2090311"/>
            <a:ext cx="269738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FCD353-0888-6C47-8C45-14ACF3D909CA}"/>
              </a:ext>
            </a:extLst>
          </p:cNvPr>
          <p:cNvSpPr/>
          <p:nvPr/>
        </p:nvSpPr>
        <p:spPr>
          <a:xfrm>
            <a:off x="6199011" y="2090311"/>
            <a:ext cx="2280212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236EB-79F4-9344-9CE8-A1592D3BEEFD}"/>
              </a:ext>
            </a:extLst>
          </p:cNvPr>
          <p:cNvSpPr/>
          <p:nvPr/>
        </p:nvSpPr>
        <p:spPr>
          <a:xfrm>
            <a:off x="8967288" y="2090311"/>
            <a:ext cx="532963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9449E2-BAB7-AB44-94E0-016B5E7D4F63}"/>
              </a:ext>
            </a:extLst>
          </p:cNvPr>
          <p:cNvSpPr/>
          <p:nvPr/>
        </p:nvSpPr>
        <p:spPr>
          <a:xfrm>
            <a:off x="92066" y="2808952"/>
            <a:ext cx="1488311" cy="6431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94ED73-1BDB-1E49-9838-7E38140F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05" y="4252743"/>
            <a:ext cx="1088068" cy="1088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17CB33-6CE1-D64C-977C-5EB3F2B1E77A}"/>
              </a:ext>
            </a:extLst>
          </p:cNvPr>
          <p:cNvSpPr txBox="1"/>
          <p:nvPr/>
        </p:nvSpPr>
        <p:spPr>
          <a:xfrm>
            <a:off x="1363673" y="46140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B70F14E4-B43A-D847-9DE2-C349F6941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480" y="630612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A5A3FB-DA4A-4E49-B328-6376FFFE3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3722" y="64518"/>
            <a:ext cx="1188851" cy="11888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2C6857-A649-8340-93AE-834744A5A55A}"/>
              </a:ext>
            </a:extLst>
          </p:cNvPr>
          <p:cNvSpPr txBox="1"/>
          <p:nvPr/>
        </p:nvSpPr>
        <p:spPr>
          <a:xfrm>
            <a:off x="1286757" y="6682997"/>
            <a:ext cx="1256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Developer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0E43A-0315-7E4F-A671-02D6098C86AE}"/>
              </a:ext>
            </a:extLst>
          </p:cNvPr>
          <p:cNvSpPr txBox="1"/>
          <p:nvPr/>
        </p:nvSpPr>
        <p:spPr>
          <a:xfrm>
            <a:off x="3693725" y="2177590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70590E-49B0-7C40-92D1-204E5036C5B4}"/>
              </a:ext>
            </a:extLst>
          </p:cNvPr>
          <p:cNvSpPr txBox="1"/>
          <p:nvPr/>
        </p:nvSpPr>
        <p:spPr>
          <a:xfrm>
            <a:off x="6808718" y="2162751"/>
            <a:ext cx="937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C4F0B-0CB0-964B-9E00-441F8B93226B}"/>
              </a:ext>
            </a:extLst>
          </p:cNvPr>
          <p:cNvSpPr txBox="1"/>
          <p:nvPr/>
        </p:nvSpPr>
        <p:spPr>
          <a:xfrm>
            <a:off x="11074097" y="2163660"/>
            <a:ext cx="816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5A7ACB-6063-E942-A917-09E1E00F16FE}"/>
              </a:ext>
            </a:extLst>
          </p:cNvPr>
          <p:cNvSpPr/>
          <p:nvPr/>
        </p:nvSpPr>
        <p:spPr>
          <a:xfrm>
            <a:off x="3138447" y="2849557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4FF4711-4E01-C341-91AC-80B0DA73B586}"/>
              </a:ext>
            </a:extLst>
          </p:cNvPr>
          <p:cNvSpPr/>
          <p:nvPr/>
        </p:nvSpPr>
        <p:spPr>
          <a:xfrm>
            <a:off x="3117418" y="3835441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AA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953E43-A38C-7E4D-A939-F6A06BBECA0C}"/>
              </a:ext>
            </a:extLst>
          </p:cNvPr>
          <p:cNvSpPr/>
          <p:nvPr/>
        </p:nvSpPr>
        <p:spPr>
          <a:xfrm>
            <a:off x="3117418" y="4787704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Stage-3: BB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56B1960-0323-1D4A-B89D-0604A6A72183}"/>
              </a:ext>
            </a:extLst>
          </p:cNvPr>
          <p:cNvSpPr/>
          <p:nvPr/>
        </p:nvSpPr>
        <p:spPr>
          <a:xfrm>
            <a:off x="6428578" y="2866861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37BD1F-AA70-1640-82D0-76FBF96FE311}"/>
              </a:ext>
            </a:extLst>
          </p:cNvPr>
          <p:cNvSpPr/>
          <p:nvPr/>
        </p:nvSpPr>
        <p:spPr>
          <a:xfrm>
            <a:off x="6579045" y="3441091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B0BE38-E8FC-C942-A013-50877EDC7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2987508"/>
            <a:ext cx="406400" cy="368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DF4DFA-B567-254C-86C7-3516C2054D5B}"/>
              </a:ext>
            </a:extLst>
          </p:cNvPr>
          <p:cNvSpPr txBox="1"/>
          <p:nvPr/>
        </p:nvSpPr>
        <p:spPr>
          <a:xfrm>
            <a:off x="7032021" y="2962704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598357C-4FC5-9B47-B86E-A1DCA2461A95}"/>
              </a:ext>
            </a:extLst>
          </p:cNvPr>
          <p:cNvSpPr/>
          <p:nvPr/>
        </p:nvSpPr>
        <p:spPr>
          <a:xfrm>
            <a:off x="6428578" y="4355230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D4B947-F02C-3A45-A2BE-12FA60C186C5}"/>
              </a:ext>
            </a:extLst>
          </p:cNvPr>
          <p:cNvSpPr/>
          <p:nvPr/>
        </p:nvSpPr>
        <p:spPr>
          <a:xfrm>
            <a:off x="6579045" y="4929460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DB9DAA-C6F6-2745-88B7-88D2D9A2A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4475877"/>
            <a:ext cx="406400" cy="368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85DA040-BCCD-B042-B9DC-DCF1AF4CF8B6}"/>
              </a:ext>
            </a:extLst>
          </p:cNvPr>
          <p:cNvSpPr txBox="1"/>
          <p:nvPr/>
        </p:nvSpPr>
        <p:spPr>
          <a:xfrm>
            <a:off x="7032021" y="4451073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29728-7F7C-7940-862E-C19F0F78798A}"/>
              </a:ext>
            </a:extLst>
          </p:cNvPr>
          <p:cNvSpPr/>
          <p:nvPr/>
        </p:nvSpPr>
        <p:spPr>
          <a:xfrm>
            <a:off x="6579045" y="5814304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8DA0A08-7C69-F043-8D22-561B9114A187}"/>
              </a:ext>
            </a:extLst>
          </p:cNvPr>
          <p:cNvSpPr/>
          <p:nvPr/>
        </p:nvSpPr>
        <p:spPr>
          <a:xfrm>
            <a:off x="9304749" y="28512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Step-1: </a:t>
            </a:r>
            <a:r>
              <a:rPr lang="en-IN" sz="2000" dirty="0"/>
              <a:t>script: echo Hello, world!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CFBC30A-3DBD-B34A-9B2A-0B45EF152B58}"/>
              </a:ext>
            </a:extLst>
          </p:cNvPr>
          <p:cNvSpPr/>
          <p:nvPr/>
        </p:nvSpPr>
        <p:spPr>
          <a:xfrm>
            <a:off x="9304749" y="3859539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Step-2: </a:t>
            </a:r>
            <a:r>
              <a:rPr lang="en-IN" sz="2000" dirty="0"/>
              <a:t>Task-1:  Docker Build &amp; Push to ACR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7A9FE28-FDFD-2540-945D-CE9B34521E0B}"/>
              </a:ext>
            </a:extLst>
          </p:cNvPr>
          <p:cNvSpPr/>
          <p:nvPr/>
        </p:nvSpPr>
        <p:spPr>
          <a:xfrm>
            <a:off x="9304749" y="4846218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Step-3: </a:t>
            </a:r>
            <a:r>
              <a:rPr lang="en-IN" sz="2000" dirty="0"/>
              <a:t>Task-2: Copy Files to Build Artifact Directory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0B8448-264C-2C47-9B8D-59E507CDF99D}"/>
              </a:ext>
            </a:extLst>
          </p:cNvPr>
          <p:cNvSpPr/>
          <p:nvPr/>
        </p:nvSpPr>
        <p:spPr>
          <a:xfrm>
            <a:off x="9304749" y="57228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Step-4: </a:t>
            </a:r>
            <a:r>
              <a:rPr lang="en-IN" sz="2000" dirty="0"/>
              <a:t>Task-3: Publish Artifacts to Azure Pipelines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476FB1D-F23B-5A42-8BCE-6C4E56A57FA3}"/>
              </a:ext>
            </a:extLst>
          </p:cNvPr>
          <p:cNvSpPr/>
          <p:nvPr/>
        </p:nvSpPr>
        <p:spPr>
          <a:xfrm>
            <a:off x="3132202" y="5724616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Stage-4: CC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5E00E26-01F0-7B40-ACA0-67691EE5D915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790680" y="5340811"/>
            <a:ext cx="28959" cy="9653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748046-4B17-3546-9BD2-297F1F1A3D2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819639" y="3452086"/>
            <a:ext cx="16583" cy="80065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393FDFE-9A7B-2A45-B775-80B17FBC7224}"/>
              </a:ext>
            </a:extLst>
          </p:cNvPr>
          <p:cNvCxnSpPr>
            <a:stCxn id="8" idx="6"/>
            <a:endCxn id="18" idx="1"/>
          </p:cNvCxnSpPr>
          <p:nvPr/>
        </p:nvCxnSpPr>
        <p:spPr>
          <a:xfrm>
            <a:off x="1580377" y="3130519"/>
            <a:ext cx="1558070" cy="148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78F3CC-6AD1-3A4E-99D1-53DC58F64B2E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>
            <a:off x="5339673" y="3145324"/>
            <a:ext cx="1239372" cy="5579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C0740F-508E-D941-B2FD-9C0C38CB4C46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8130053" y="3147041"/>
            <a:ext cx="1174696" cy="5672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FF2880-949B-6D47-906E-600903F71977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1702607" y="3442808"/>
            <a:ext cx="0" cy="4167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B5D9DD-80B3-A94E-B68D-69F9C6F12900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1702607" y="4451073"/>
            <a:ext cx="0" cy="3951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60B9A0-7B9A-9845-A8C8-80F76B39F432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1702607" y="5437752"/>
            <a:ext cx="0" cy="2851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493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A394BC-0FD7-A849-A220-CF004AB4A7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AF6D01F-57AB-3446-B153-75A09DC4BD26}"/>
              </a:ext>
            </a:extLst>
          </p:cNvPr>
          <p:cNvSpPr txBox="1">
            <a:spLocks/>
          </p:cNvSpPr>
          <p:nvPr/>
        </p:nvSpPr>
        <p:spPr>
          <a:xfrm>
            <a:off x="1005840" y="-4654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Pipelines – Key Concepts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75FDD-6857-A548-850A-9DC20B7D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722" y="256247"/>
            <a:ext cx="1188851" cy="11888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0859D7-A538-C545-8FBD-2A8364A5027B}"/>
              </a:ext>
            </a:extLst>
          </p:cNvPr>
          <p:cNvSpPr/>
          <p:nvPr/>
        </p:nvSpPr>
        <p:spPr>
          <a:xfrm>
            <a:off x="67680" y="1248756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168D3-7DBD-0543-9299-10BD29407DEA}"/>
              </a:ext>
            </a:extLst>
          </p:cNvPr>
          <p:cNvSpPr/>
          <p:nvPr/>
        </p:nvSpPr>
        <p:spPr>
          <a:xfrm>
            <a:off x="1590300" y="1256755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DD5AD-5CB6-8046-8FD1-335E4BA77F0C}"/>
              </a:ext>
            </a:extLst>
          </p:cNvPr>
          <p:cNvSpPr/>
          <p:nvPr/>
        </p:nvSpPr>
        <p:spPr>
          <a:xfrm>
            <a:off x="3158056" y="12567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5DD85C-DEC7-1B48-95CD-0ECFF3BBC56D}"/>
              </a:ext>
            </a:extLst>
          </p:cNvPr>
          <p:cNvSpPr/>
          <p:nvPr/>
        </p:nvSpPr>
        <p:spPr>
          <a:xfrm>
            <a:off x="3158057" y="1851969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0DD4FE-7777-8641-9A38-8BBFD15FDFAB}"/>
              </a:ext>
            </a:extLst>
          </p:cNvPr>
          <p:cNvSpPr/>
          <p:nvPr/>
        </p:nvSpPr>
        <p:spPr>
          <a:xfrm>
            <a:off x="4597012" y="1858736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7ADAF-6310-DD4B-A561-6F19B7339A16}"/>
              </a:ext>
            </a:extLst>
          </p:cNvPr>
          <p:cNvSpPr/>
          <p:nvPr/>
        </p:nvSpPr>
        <p:spPr>
          <a:xfrm>
            <a:off x="6035967" y="1865960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BA5C7-9C1E-254A-BD1E-75F7396C962F}"/>
              </a:ext>
            </a:extLst>
          </p:cNvPr>
          <p:cNvSpPr/>
          <p:nvPr/>
        </p:nvSpPr>
        <p:spPr>
          <a:xfrm>
            <a:off x="6035968" y="2318704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4DB17E-D9CB-B045-A01D-A07F0D62377F}"/>
              </a:ext>
            </a:extLst>
          </p:cNvPr>
          <p:cNvSpPr/>
          <p:nvPr/>
        </p:nvSpPr>
        <p:spPr>
          <a:xfrm>
            <a:off x="3158057" y="327226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6A8354-4CDF-DA4F-8362-C63A4B89F858}"/>
              </a:ext>
            </a:extLst>
          </p:cNvPr>
          <p:cNvSpPr/>
          <p:nvPr/>
        </p:nvSpPr>
        <p:spPr>
          <a:xfrm>
            <a:off x="4597012" y="3278737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B42584-88AF-DD43-8CF8-9F25A8AC4FAB}"/>
              </a:ext>
            </a:extLst>
          </p:cNvPr>
          <p:cNvSpPr/>
          <p:nvPr/>
        </p:nvSpPr>
        <p:spPr>
          <a:xfrm>
            <a:off x="6035968" y="3258953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A786EC-AB0F-C64C-8074-664ACECA216D}"/>
              </a:ext>
            </a:extLst>
          </p:cNvPr>
          <p:cNvSpPr/>
          <p:nvPr/>
        </p:nvSpPr>
        <p:spPr>
          <a:xfrm>
            <a:off x="6035968" y="3738705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BECFEF-4678-1541-9439-C12AA7FB2AD6}"/>
              </a:ext>
            </a:extLst>
          </p:cNvPr>
          <p:cNvSpPr/>
          <p:nvPr/>
        </p:nvSpPr>
        <p:spPr>
          <a:xfrm>
            <a:off x="1590300" y="4262341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09DB05-F3B4-2B49-A97F-0A2BBC7A85D4}"/>
              </a:ext>
            </a:extLst>
          </p:cNvPr>
          <p:cNvSpPr/>
          <p:nvPr/>
        </p:nvSpPr>
        <p:spPr>
          <a:xfrm>
            <a:off x="3158056" y="426234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38E957-DBB0-5B47-B160-09A7F890C4E7}"/>
              </a:ext>
            </a:extLst>
          </p:cNvPr>
          <p:cNvSpPr/>
          <p:nvPr/>
        </p:nvSpPr>
        <p:spPr>
          <a:xfrm>
            <a:off x="3158057" y="48575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92C283-AB4A-1D43-BADF-C6EA1FA8BA1B}"/>
              </a:ext>
            </a:extLst>
          </p:cNvPr>
          <p:cNvSpPr/>
          <p:nvPr/>
        </p:nvSpPr>
        <p:spPr>
          <a:xfrm>
            <a:off x="4597012" y="4864322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813CD8-676F-3048-A85A-387DB0186718}"/>
              </a:ext>
            </a:extLst>
          </p:cNvPr>
          <p:cNvSpPr/>
          <p:nvPr/>
        </p:nvSpPr>
        <p:spPr>
          <a:xfrm>
            <a:off x="6035967" y="4871546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22F4CA-8F01-4748-B3B5-F11AD26DB025}"/>
              </a:ext>
            </a:extLst>
          </p:cNvPr>
          <p:cNvSpPr/>
          <p:nvPr/>
        </p:nvSpPr>
        <p:spPr>
          <a:xfrm>
            <a:off x="6035968" y="5324290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Script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29F14B-71F2-684E-AA8A-858F66E2DEE3}"/>
              </a:ext>
            </a:extLst>
          </p:cNvPr>
          <p:cNvSpPr/>
          <p:nvPr/>
        </p:nvSpPr>
        <p:spPr>
          <a:xfrm>
            <a:off x="3158057" y="627785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8FECD9-2ECA-7F4B-9C87-D370B6FFE955}"/>
              </a:ext>
            </a:extLst>
          </p:cNvPr>
          <p:cNvSpPr/>
          <p:nvPr/>
        </p:nvSpPr>
        <p:spPr>
          <a:xfrm>
            <a:off x="4597012" y="6284323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9B24A5-1B91-D943-B61E-0274726A15DC}"/>
              </a:ext>
            </a:extLst>
          </p:cNvPr>
          <p:cNvSpPr/>
          <p:nvPr/>
        </p:nvSpPr>
        <p:spPr>
          <a:xfrm>
            <a:off x="6035968" y="6264539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E3106E-312D-B645-B635-E2433957AC57}"/>
              </a:ext>
            </a:extLst>
          </p:cNvPr>
          <p:cNvSpPr/>
          <p:nvPr/>
        </p:nvSpPr>
        <p:spPr>
          <a:xfrm>
            <a:off x="6035968" y="6744291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34E28-4E5D-404A-BD65-05B7C058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392" y="1371750"/>
            <a:ext cx="3435607" cy="61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00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1148A1-2E91-8E4C-8550-0CF74809A0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C2506D-EAFD-BC42-9E1B-C74A5060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Starter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006FB-B452-D34F-BD0C-8006BA55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842" y="344057"/>
            <a:ext cx="1179436" cy="1153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0988F3-02CE-CC45-A298-3860F0B3CE67}"/>
              </a:ext>
            </a:extLst>
          </p:cNvPr>
          <p:cNvCxnSpPr>
            <a:cxnSpLocks/>
          </p:cNvCxnSpPr>
          <p:nvPr/>
        </p:nvCxnSpPr>
        <p:spPr>
          <a:xfrm>
            <a:off x="7315200" y="3073800"/>
            <a:ext cx="0" cy="441502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E6DE6D-B176-9646-BE0F-4C6B5FE7B2D1}"/>
              </a:ext>
            </a:extLst>
          </p:cNvPr>
          <p:cNvSpPr/>
          <p:nvPr/>
        </p:nvSpPr>
        <p:spPr>
          <a:xfrm>
            <a:off x="205452" y="3404371"/>
            <a:ext cx="1712466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531F5C-91B6-2244-97D4-37B349AF6BD9}"/>
              </a:ext>
            </a:extLst>
          </p:cNvPr>
          <p:cNvSpPr/>
          <p:nvPr/>
        </p:nvSpPr>
        <p:spPr>
          <a:xfrm>
            <a:off x="185195" y="4190035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48C2E49-5A29-AE4C-B4B7-29002F00C03F}"/>
              </a:ext>
            </a:extLst>
          </p:cNvPr>
          <p:cNvSpPr/>
          <p:nvPr/>
        </p:nvSpPr>
        <p:spPr>
          <a:xfrm>
            <a:off x="2089231" y="4190035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 pre-defined </a:t>
            </a:r>
            <a:r>
              <a:rPr lang="en-US" dirty="0">
                <a:solidFill>
                  <a:srgbClr val="FFFF00"/>
                </a:solidFill>
              </a:rPr>
              <a:t>Docker Build &amp; Push Pipeline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1C2B973-4F60-9146-B1A2-5119A049E690}"/>
              </a:ext>
            </a:extLst>
          </p:cNvPr>
          <p:cNvSpPr/>
          <p:nvPr/>
        </p:nvSpPr>
        <p:spPr>
          <a:xfrm>
            <a:off x="185195" y="5382227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58F211F-0CC8-FF44-8E9A-C425E58CCBF2}"/>
              </a:ext>
            </a:extLst>
          </p:cNvPr>
          <p:cNvSpPr/>
          <p:nvPr/>
        </p:nvSpPr>
        <p:spPr>
          <a:xfrm>
            <a:off x="2089231" y="5382227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22F9AB-F5B1-314E-94BA-597A7947F693}"/>
              </a:ext>
            </a:extLst>
          </p:cNvPr>
          <p:cNvSpPr/>
          <p:nvPr/>
        </p:nvSpPr>
        <p:spPr>
          <a:xfrm>
            <a:off x="166675" y="6529113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3167A7-DFF8-5A42-A4B9-BCE48EBD12C0}"/>
              </a:ext>
            </a:extLst>
          </p:cNvPr>
          <p:cNvSpPr/>
          <p:nvPr/>
        </p:nvSpPr>
        <p:spPr>
          <a:xfrm>
            <a:off x="2070711" y="6529113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B96764A-A44C-264A-A55B-928676F1912B}"/>
              </a:ext>
            </a:extLst>
          </p:cNvPr>
          <p:cNvSpPr/>
          <p:nvPr/>
        </p:nvSpPr>
        <p:spPr>
          <a:xfrm>
            <a:off x="7477247" y="4190035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60AA3A-06B0-1140-911A-CF0AE9E4C3B6}"/>
              </a:ext>
            </a:extLst>
          </p:cNvPr>
          <p:cNvSpPr/>
          <p:nvPr/>
        </p:nvSpPr>
        <p:spPr>
          <a:xfrm>
            <a:off x="9381283" y="4190035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Start using </a:t>
            </a:r>
            <a:r>
              <a:rPr lang="en-US" dirty="0">
                <a:solidFill>
                  <a:srgbClr val="FFFF00"/>
                </a:solidFill>
              </a:rPr>
              <a:t>Starter pipeline </a:t>
            </a:r>
            <a:r>
              <a:rPr lang="en-US" dirty="0"/>
              <a:t>and use </a:t>
            </a:r>
            <a:r>
              <a:rPr lang="en-US" dirty="0">
                <a:solidFill>
                  <a:srgbClr val="FFFF00"/>
                </a:solidFill>
              </a:rPr>
              <a:t>Docker Build or Push Docker Images Task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C30AEF6-E05D-0140-8D7A-48CFB715B366}"/>
              </a:ext>
            </a:extLst>
          </p:cNvPr>
          <p:cNvSpPr/>
          <p:nvPr/>
        </p:nvSpPr>
        <p:spPr>
          <a:xfrm>
            <a:off x="7477247" y="5382227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0E95571-DEE6-EC49-9E29-9100211D9442}"/>
              </a:ext>
            </a:extLst>
          </p:cNvPr>
          <p:cNvSpPr/>
          <p:nvPr/>
        </p:nvSpPr>
        <p:spPr>
          <a:xfrm>
            <a:off x="9381283" y="5382227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81EFA6-BA95-0B4E-960F-D32FCFB6059A}"/>
              </a:ext>
            </a:extLst>
          </p:cNvPr>
          <p:cNvSpPr/>
          <p:nvPr/>
        </p:nvSpPr>
        <p:spPr>
          <a:xfrm>
            <a:off x="7458727" y="6529113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FF0EE6F-9A40-1048-ACDC-C234874EF082}"/>
              </a:ext>
            </a:extLst>
          </p:cNvPr>
          <p:cNvSpPr/>
          <p:nvPr/>
        </p:nvSpPr>
        <p:spPr>
          <a:xfrm>
            <a:off x="9362763" y="6529113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1E46C03-61D0-8F4A-B3C4-63B400B41166}"/>
              </a:ext>
            </a:extLst>
          </p:cNvPr>
          <p:cNvSpPr/>
          <p:nvPr/>
        </p:nvSpPr>
        <p:spPr>
          <a:xfrm>
            <a:off x="2117008" y="3404371"/>
            <a:ext cx="4994465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Semi Customized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11DE29E-8CAB-C84D-94EE-3CBC391183DA}"/>
              </a:ext>
            </a:extLst>
          </p:cNvPr>
          <p:cNvSpPr/>
          <p:nvPr/>
        </p:nvSpPr>
        <p:spPr>
          <a:xfrm>
            <a:off x="7495768" y="3404370"/>
            <a:ext cx="1655174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353F4F-2844-3247-8EB0-7F8C405F6619}"/>
              </a:ext>
            </a:extLst>
          </p:cNvPr>
          <p:cNvSpPr/>
          <p:nvPr/>
        </p:nvSpPr>
        <p:spPr>
          <a:xfrm>
            <a:off x="9430483" y="3383056"/>
            <a:ext cx="4994465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Fully Customized using Starter Pipeline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AE4B1C-BD12-A14F-A957-35CCCB6BE995}"/>
              </a:ext>
            </a:extLst>
          </p:cNvPr>
          <p:cNvSpPr/>
          <p:nvPr/>
        </p:nvSpPr>
        <p:spPr>
          <a:xfrm>
            <a:off x="2696902" y="1755119"/>
            <a:ext cx="11810805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Create a Pipeline that will build docker images, push them to Azure Container Registry and Publish Kubernetes Manifests to Azure Pipelines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F4E6C65-4C92-C348-9392-1905BAF68EEE}"/>
              </a:ext>
            </a:extLst>
          </p:cNvPr>
          <p:cNvSpPr/>
          <p:nvPr/>
        </p:nvSpPr>
        <p:spPr>
          <a:xfrm>
            <a:off x="185195" y="1755119"/>
            <a:ext cx="2421034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42446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EC278F-7BCC-E047-8267-51D8539A50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0B34AB-E55F-5543-B2C5-7F39136B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E7208-F2FB-AF49-92C2-87055727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45" y="2986714"/>
            <a:ext cx="12839700" cy="4241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C1A7A7-E3F3-6A4C-838C-62EA72982B3C}"/>
              </a:ext>
            </a:extLst>
          </p:cNvPr>
          <p:cNvSpPr/>
          <p:nvPr/>
        </p:nvSpPr>
        <p:spPr>
          <a:xfrm>
            <a:off x="1005840" y="1549231"/>
            <a:ext cx="12772505" cy="9247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To achieve </a:t>
            </a:r>
            <a:r>
              <a:rPr lang="en-US" sz="4000" dirty="0">
                <a:solidFill>
                  <a:srgbClr val="FFFF00"/>
                </a:solidFill>
              </a:rPr>
              <a:t>Continuous Delivery </a:t>
            </a:r>
            <a:r>
              <a:rPr lang="en-US" sz="4000" dirty="0"/>
              <a:t>we use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618039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3731A6-E4C3-4C44-9845-EE99D39FA6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5" name="Title 3">
            <a:extLst>
              <a:ext uri="{FF2B5EF4-FFF2-40B4-BE49-F238E27FC236}">
                <a16:creationId xmlns:a16="http://schemas.microsoft.com/office/drawing/2014/main" id="{C37BBEC1-8E71-FF45-AB3B-145E52D39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8" y="-102834"/>
            <a:ext cx="12618720" cy="1188851"/>
          </a:xfrm>
        </p:spPr>
        <p:txBody>
          <a:bodyPr/>
          <a:lstStyle/>
          <a:p>
            <a:r>
              <a:rPr lang="en-US" b="1" dirty="0"/>
              <a:t>Kubernetes Concepts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92B23F-E6AD-D542-BC8A-70A5C1E10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2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846920-3781-F849-A6BB-4F6052F64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724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7221F2-520A-2843-A461-176BB0E9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057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0173D01-121D-DE40-ABD2-5315A679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8" y="424408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12AA4B7-CA5E-9C4C-A43B-87AF28CF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331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EE7E558-D7AE-D04C-A4C7-7858B09F9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70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6F034CD-34A7-FE49-B152-3CE4C8A8E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48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43732B7-0B52-BC4E-BC5E-D6297E714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457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792F694-7C65-264D-B7C0-9BE82E19B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48" y="9317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BE9A37E-91D9-7A47-B05A-4178ECAA7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671" y="2681411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F44DB85-88AF-8F4C-B366-96E3C5E3E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718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F5AFBA7A-B509-4E4C-86A4-A6E59CC4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18" y="261273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917D3338-5FC8-1D4F-9E3D-4DB8A71D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669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D289E48-1854-FF42-8E95-53420C1E9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7" y="25573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20DE6677-3232-644C-B09B-67AD715A4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236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4B8FC13E-65A8-4241-A0B4-F229E4E2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58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E8E4146-9445-4744-81CB-8E9C28702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05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B68731D1-D0BE-0E4F-B240-E65367FE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78" y="594416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6504D12F-E5FE-5F45-9D27-87FC1F875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91" y="425042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C568B198-338C-064A-97DB-7CDBB1390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396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3C883D1B-B657-6147-B39B-D42F88883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35" y="59455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E322007-35BE-9145-BDA9-74C41AA5029C}"/>
              </a:ext>
            </a:extLst>
          </p:cNvPr>
          <p:cNvSpPr/>
          <p:nvPr/>
        </p:nvSpPr>
        <p:spPr>
          <a:xfrm>
            <a:off x="8621294" y="1091046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Imperative way using </a:t>
            </a:r>
            <a:r>
              <a:rPr lang="en-US" sz="2800" dirty="0" err="1"/>
              <a:t>kubectl</a:t>
            </a:r>
            <a:endParaRPr lang="en-US" sz="2800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CDCD24F-2B8C-FD4C-AB79-CEBF18698754}"/>
              </a:ext>
            </a:extLst>
          </p:cNvPr>
          <p:cNvSpPr/>
          <p:nvPr/>
        </p:nvSpPr>
        <p:spPr>
          <a:xfrm>
            <a:off x="8621294" y="1799918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Declarative way using YAML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3558A6-0C2B-DC4C-AE0A-5BEC586411F3}"/>
              </a:ext>
            </a:extLst>
          </p:cNvPr>
          <p:cNvSpPr/>
          <p:nvPr/>
        </p:nvSpPr>
        <p:spPr>
          <a:xfrm>
            <a:off x="8643517" y="2545006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Init Containers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ADA82F4-C5AB-FC4C-B3F8-80F4AF1AF9DC}"/>
              </a:ext>
            </a:extLst>
          </p:cNvPr>
          <p:cNvSpPr/>
          <p:nvPr/>
        </p:nvSpPr>
        <p:spPr>
          <a:xfrm>
            <a:off x="8658546" y="3253878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Annotations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6601CDB-B4F4-7B47-99F0-2BBE9B584012}"/>
              </a:ext>
            </a:extLst>
          </p:cNvPr>
          <p:cNvSpPr/>
          <p:nvPr/>
        </p:nvSpPr>
        <p:spPr>
          <a:xfrm>
            <a:off x="8658546" y="3962750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SSL with </a:t>
            </a:r>
            <a:r>
              <a:rPr lang="en-US" sz="2800" dirty="0" err="1"/>
              <a:t>LetsEncrypt</a:t>
            </a:r>
            <a:endParaRPr lang="en-US" sz="2800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1959310-E468-894D-980B-774F8C2C981B}"/>
              </a:ext>
            </a:extLst>
          </p:cNvPr>
          <p:cNvSpPr/>
          <p:nvPr/>
        </p:nvSpPr>
        <p:spPr>
          <a:xfrm>
            <a:off x="8680769" y="4707838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Context Path based Routing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5F65653-75F6-8A41-B9A1-BBCD833B3FAE}"/>
              </a:ext>
            </a:extLst>
          </p:cNvPr>
          <p:cNvSpPr/>
          <p:nvPr/>
        </p:nvSpPr>
        <p:spPr>
          <a:xfrm>
            <a:off x="8680769" y="5416710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Domain Name based Routing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7372507-1BCF-9141-9B01-440FB567B8C0}"/>
              </a:ext>
            </a:extLst>
          </p:cNvPr>
          <p:cNvSpPr/>
          <p:nvPr/>
        </p:nvSpPr>
        <p:spPr>
          <a:xfrm>
            <a:off x="10265073" y="6103738"/>
            <a:ext cx="4268519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with External DNS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7475767-BE89-E146-9693-E42D0416DB9D}"/>
              </a:ext>
            </a:extLst>
          </p:cNvPr>
          <p:cNvSpPr/>
          <p:nvPr/>
        </p:nvSpPr>
        <p:spPr>
          <a:xfrm>
            <a:off x="10265073" y="6792415"/>
            <a:ext cx="4268519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Virtual Kubelet</a:t>
            </a:r>
          </a:p>
        </p:txBody>
      </p:sp>
    </p:spTree>
    <p:extLst>
      <p:ext uri="{BB962C8B-B14F-4D97-AF65-F5344CB8AC3E}">
        <p14:creationId xmlns:p14="http://schemas.microsoft.com/office/powerpoint/2010/main" val="1303500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A952BA-E078-8E48-B78A-8CD075FEB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9C5B12-C900-B440-91C2-D0878CDA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9EDA2-46A9-7A45-8A0A-0F5C83E5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89" y="1770848"/>
            <a:ext cx="12725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10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8005267" y="-115184"/>
            <a:ext cx="6593848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28806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100" y="-3097"/>
            <a:ext cx="830492" cy="8304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833330" y="412149"/>
            <a:ext cx="1285770" cy="274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8216" y="999977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7513" y="1820545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47951" y="891052"/>
            <a:ext cx="14415232" cy="6665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68281" y="927552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848599" y="999196"/>
            <a:ext cx="12428973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88732" y="98680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663433" y="1756298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2854243" y="-597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725900" y="-44349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739" y="3378395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-190183" y="4278472"/>
            <a:ext cx="204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Azure Container Registry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972030" y="1756298"/>
            <a:ext cx="2963113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165830" y="2653047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167217" y="4825194"/>
            <a:ext cx="14092122" cy="258958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31968" y="482777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212049" y="4778526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294080" y="5462931"/>
            <a:ext cx="3428098" cy="1662066"/>
            <a:chOff x="5441025" y="4573632"/>
            <a:chExt cx="3428098" cy="166206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6107126" y="4591359"/>
              <a:ext cx="1478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 namespace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3460326" y="459491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250610" y="435437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1180683" y="306677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01F5D09-CD0C-7F49-8F58-BA5B8B8D3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865" y="1353014"/>
            <a:ext cx="540437" cy="540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893B62-C62C-BB4A-99FC-310F8515EE63}"/>
              </a:ext>
            </a:extLst>
          </p:cNvPr>
          <p:cNvSpPr txBox="1"/>
          <p:nvPr/>
        </p:nvSpPr>
        <p:spPr>
          <a:xfrm>
            <a:off x="5881140" y="1288228"/>
            <a:ext cx="2461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 Pipelines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63E615-1322-0B4F-9366-C5D67DBD4335}"/>
              </a:ext>
            </a:extLst>
          </p:cNvPr>
          <p:cNvSpPr/>
          <p:nvPr/>
        </p:nvSpPr>
        <p:spPr>
          <a:xfrm>
            <a:off x="5180408" y="1283231"/>
            <a:ext cx="8747863" cy="2174792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D1AABDE-339C-424A-A913-22714AB78CF9}"/>
              </a:ext>
            </a:extLst>
          </p:cNvPr>
          <p:cNvSpPr/>
          <p:nvPr/>
        </p:nvSpPr>
        <p:spPr>
          <a:xfrm>
            <a:off x="5407072" y="2607160"/>
            <a:ext cx="1044804" cy="7264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</a:t>
            </a:r>
          </a:p>
        </p:txBody>
      </p:sp>
      <p:pic>
        <p:nvPicPr>
          <p:cNvPr id="64" name="Graphic 63" descr="Programmer">
            <a:extLst>
              <a:ext uri="{FF2B5EF4-FFF2-40B4-BE49-F238E27FC236}">
                <a16:creationId xmlns:a16="http://schemas.microsoft.com/office/drawing/2014/main" id="{91DAF086-FC26-2441-BA94-C9021BFCD5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15826" y="1265192"/>
            <a:ext cx="900707" cy="900707"/>
          </a:xfrm>
          <a:prstGeom prst="rect">
            <a:avLst/>
          </a:prstGeom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8826F79-EDEB-E94E-A5BD-CE73BF7533DD}"/>
              </a:ext>
            </a:extLst>
          </p:cNvPr>
          <p:cNvSpPr/>
          <p:nvPr/>
        </p:nvSpPr>
        <p:spPr>
          <a:xfrm>
            <a:off x="9309400" y="1418012"/>
            <a:ext cx="1044804" cy="726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QA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9C56981-2C4A-D443-9FD3-EA6743B41578}"/>
              </a:ext>
            </a:extLst>
          </p:cNvPr>
          <p:cNvSpPr/>
          <p:nvPr/>
        </p:nvSpPr>
        <p:spPr>
          <a:xfrm>
            <a:off x="9335904" y="2568617"/>
            <a:ext cx="1044804" cy="7264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Staging</a:t>
            </a:r>
          </a:p>
        </p:txBody>
      </p:sp>
      <p:pic>
        <p:nvPicPr>
          <p:cNvPr id="67" name="Graphic 66" descr="Programmer">
            <a:extLst>
              <a:ext uri="{FF2B5EF4-FFF2-40B4-BE49-F238E27FC236}">
                <a16:creationId xmlns:a16="http://schemas.microsoft.com/office/drawing/2014/main" id="{5B629884-DE56-2A4F-957A-A0DCFBAF47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78160" y="2358501"/>
            <a:ext cx="977137" cy="977137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29F88E9-34E6-E841-8A96-B5AECC70458F}"/>
              </a:ext>
            </a:extLst>
          </p:cNvPr>
          <p:cNvSpPr/>
          <p:nvPr/>
        </p:nvSpPr>
        <p:spPr>
          <a:xfrm>
            <a:off x="12734496" y="2575886"/>
            <a:ext cx="1044804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Prod</a:t>
            </a:r>
          </a:p>
        </p:txBody>
      </p:sp>
      <p:pic>
        <p:nvPicPr>
          <p:cNvPr id="69" name="Graphic 68" descr="Programmer">
            <a:extLst>
              <a:ext uri="{FF2B5EF4-FFF2-40B4-BE49-F238E27FC236}">
                <a16:creationId xmlns:a16="http://schemas.microsoft.com/office/drawing/2014/main" id="{782B0AC6-513D-F04A-AF5E-46DC830ECBC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63656" y="2423312"/>
            <a:ext cx="900707" cy="9007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CBC195-79D3-A64D-AFE7-F62DB3697EE2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6451876" y="1715546"/>
            <a:ext cx="2063950" cy="12548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DA79DB-DB68-464C-ACE3-838009789798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 flipV="1">
            <a:off x="6451876" y="2873666"/>
            <a:ext cx="2011780" cy="966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8D4203-8508-9F4A-AC73-DB101608E168}"/>
              </a:ext>
            </a:extLst>
          </p:cNvPr>
          <p:cNvCxnSpPr>
            <a:cxnSpLocks/>
          </p:cNvCxnSpPr>
          <p:nvPr/>
        </p:nvCxnSpPr>
        <p:spPr>
          <a:xfrm>
            <a:off x="10648125" y="3011334"/>
            <a:ext cx="1083457" cy="4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4AF9F63-5CD1-9F43-844D-983DE216CFD6}"/>
              </a:ext>
            </a:extLst>
          </p:cNvPr>
          <p:cNvGrpSpPr/>
          <p:nvPr/>
        </p:nvGrpSpPr>
        <p:grpSpPr>
          <a:xfrm>
            <a:off x="3833495" y="5470378"/>
            <a:ext cx="3428098" cy="1673355"/>
            <a:chOff x="5441025" y="4562343"/>
            <a:chExt cx="3428098" cy="167335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CCFE53-C53B-E14A-920E-3C87368B005E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Google Shape;660;p35">
              <a:extLst>
                <a:ext uri="{FF2B5EF4-FFF2-40B4-BE49-F238E27FC236}">
                  <a16:creationId xmlns:a16="http://schemas.microsoft.com/office/drawing/2014/main" id="{E1DECA71-CF2D-8444-857A-9F9289EBA9D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637;p35">
              <a:extLst>
                <a:ext uri="{FF2B5EF4-FFF2-40B4-BE49-F238E27FC236}">
                  <a16:creationId xmlns:a16="http://schemas.microsoft.com/office/drawing/2014/main" id="{7FBE82E8-C7A1-E647-9563-31E305FCBB53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638;p35">
              <a:extLst>
                <a:ext uri="{FF2B5EF4-FFF2-40B4-BE49-F238E27FC236}">
                  <a16:creationId xmlns:a16="http://schemas.microsoft.com/office/drawing/2014/main" id="{5EE966C2-079B-6841-A81D-B7C94466875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D91EC92-AB18-E146-94EF-0093C950B600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2D73D57-F98F-0F44-802A-B4EF1EDF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0F5F195-EEEE-0247-A1E8-90FD51333C0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78" name="Google Shape;635;p35">
              <a:extLst>
                <a:ext uri="{FF2B5EF4-FFF2-40B4-BE49-F238E27FC236}">
                  <a16:creationId xmlns:a16="http://schemas.microsoft.com/office/drawing/2014/main" id="{E16C0F74-54C8-8847-8606-0A5C157944F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B287AB-8FA4-CC42-A363-EF69470995D0}"/>
                </a:ext>
              </a:extLst>
            </p:cNvPr>
            <p:cNvSpPr txBox="1"/>
            <p:nvPr/>
          </p:nvSpPr>
          <p:spPr>
            <a:xfrm>
              <a:off x="5998898" y="4562343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qa</a:t>
              </a:r>
              <a:r>
                <a:rPr lang="en-US" sz="1600" dirty="0"/>
                <a:t> namespace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E62B99B-28BA-1945-A144-9E899B852DE0}"/>
              </a:ext>
            </a:extLst>
          </p:cNvPr>
          <p:cNvGrpSpPr/>
          <p:nvPr/>
        </p:nvGrpSpPr>
        <p:grpSpPr>
          <a:xfrm>
            <a:off x="7316811" y="5440559"/>
            <a:ext cx="3428098" cy="1684438"/>
            <a:chOff x="5441025" y="4551260"/>
            <a:chExt cx="3428098" cy="168443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056151C-594F-E048-9E5A-9D8671044CCA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oogle Shape;660;p35">
              <a:extLst>
                <a:ext uri="{FF2B5EF4-FFF2-40B4-BE49-F238E27FC236}">
                  <a16:creationId xmlns:a16="http://schemas.microsoft.com/office/drawing/2014/main" id="{4276D062-EF9D-0E4D-B339-46949DBC1BA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637;p35">
              <a:extLst>
                <a:ext uri="{FF2B5EF4-FFF2-40B4-BE49-F238E27FC236}">
                  <a16:creationId xmlns:a16="http://schemas.microsoft.com/office/drawing/2014/main" id="{64F5E0DE-71AE-EB40-8FFF-F1E6E340250E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638;p35">
              <a:extLst>
                <a:ext uri="{FF2B5EF4-FFF2-40B4-BE49-F238E27FC236}">
                  <a16:creationId xmlns:a16="http://schemas.microsoft.com/office/drawing/2014/main" id="{1D054CEF-9278-7344-9CBA-8D6B497BD855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AF537F7-742C-6448-8486-AC7BF2E19F5B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99517F4-42AE-2140-92E0-8DA5CFC78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4017EC-431D-004A-B298-1B87E19313F5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88" name="Google Shape;635;p35">
              <a:extLst>
                <a:ext uri="{FF2B5EF4-FFF2-40B4-BE49-F238E27FC236}">
                  <a16:creationId xmlns:a16="http://schemas.microsoft.com/office/drawing/2014/main" id="{B64B6AF7-D22B-E542-A65A-A28F974D0A91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6BD4E2F-1583-5548-9DEA-0994B5785467}"/>
                </a:ext>
              </a:extLst>
            </p:cNvPr>
            <p:cNvSpPr txBox="1"/>
            <p:nvPr/>
          </p:nvSpPr>
          <p:spPr>
            <a:xfrm>
              <a:off x="5962304" y="4551260"/>
              <a:ext cx="1811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Staging namespace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9546F33-4E48-B142-A1E5-B188524EB3D8}"/>
              </a:ext>
            </a:extLst>
          </p:cNvPr>
          <p:cNvGrpSpPr/>
          <p:nvPr/>
        </p:nvGrpSpPr>
        <p:grpSpPr>
          <a:xfrm>
            <a:off x="10789671" y="5440559"/>
            <a:ext cx="3428098" cy="1684438"/>
            <a:chOff x="5441025" y="4551260"/>
            <a:chExt cx="3428098" cy="168443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8155B8C-9AD2-E645-821B-9B815AD2ADF4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Google Shape;660;p35">
              <a:extLst>
                <a:ext uri="{FF2B5EF4-FFF2-40B4-BE49-F238E27FC236}">
                  <a16:creationId xmlns:a16="http://schemas.microsoft.com/office/drawing/2014/main" id="{7342EA92-8CF9-C64A-9318-7CF7FA316A0A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637;p35">
              <a:extLst>
                <a:ext uri="{FF2B5EF4-FFF2-40B4-BE49-F238E27FC236}">
                  <a16:creationId xmlns:a16="http://schemas.microsoft.com/office/drawing/2014/main" id="{1FF82828-2D4A-4B4F-87B4-7F0D0F3D26A2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638;p35">
              <a:extLst>
                <a:ext uri="{FF2B5EF4-FFF2-40B4-BE49-F238E27FC236}">
                  <a16:creationId xmlns:a16="http://schemas.microsoft.com/office/drawing/2014/main" id="{D8FF8187-3D9D-7242-B479-030DD4D206B4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C2F6DF1-AB2A-C045-A5F8-639FFA2D3077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6551AAE-644D-E94B-AB29-6CA05AC56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F2017C1-EDC4-FE45-936B-9917F0598DA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99" name="Google Shape;635;p35">
              <a:extLst>
                <a:ext uri="{FF2B5EF4-FFF2-40B4-BE49-F238E27FC236}">
                  <a16:creationId xmlns:a16="http://schemas.microsoft.com/office/drawing/2014/main" id="{35C5ECDE-899F-BF42-83BE-6D14670A65C7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C57FA0-3B01-F74F-82CB-550E3487888D}"/>
                </a:ext>
              </a:extLst>
            </p:cNvPr>
            <p:cNvSpPr txBox="1"/>
            <p:nvPr/>
          </p:nvSpPr>
          <p:spPr>
            <a:xfrm>
              <a:off x="5962304" y="4551260"/>
              <a:ext cx="1569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 namespace</a:t>
              </a:r>
            </a:p>
          </p:txBody>
        </p:sp>
      </p:grpSp>
      <p:pic>
        <p:nvPicPr>
          <p:cNvPr id="113" name="Graphic 112" descr="Programmer">
            <a:extLst>
              <a:ext uri="{FF2B5EF4-FFF2-40B4-BE49-F238E27FC236}">
                <a16:creationId xmlns:a16="http://schemas.microsoft.com/office/drawing/2014/main" id="{0FE1E850-C7FA-6644-A8FE-F6B45E2F8C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40725" y="1265643"/>
            <a:ext cx="900707" cy="900707"/>
          </a:xfrm>
          <a:prstGeom prst="rect">
            <a:avLst/>
          </a:prstGeom>
        </p:spPr>
      </p:pic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6EC4629A-DD0A-834D-A89E-1B31795C1E6D}"/>
              </a:ext>
            </a:extLst>
          </p:cNvPr>
          <p:cNvCxnSpPr>
            <a:stCxn id="4" idx="3"/>
            <a:endCxn id="9" idx="0"/>
          </p:cNvCxnSpPr>
          <p:nvPr/>
        </p:nvCxnSpPr>
        <p:spPr>
          <a:xfrm>
            <a:off x="2949592" y="412149"/>
            <a:ext cx="451695" cy="224089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1724947C-3A2E-CF4F-BC09-6CC568A36816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815360" y="3016251"/>
            <a:ext cx="1350471" cy="466004"/>
          </a:xfrm>
          <a:prstGeom prst="bentConnector3">
            <a:avLst>
              <a:gd name="adj1" fmla="val 1010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11BF7F0-CD7A-A746-B255-8F2FAF7F532E}"/>
              </a:ext>
            </a:extLst>
          </p:cNvPr>
          <p:cNvCxnSpPr>
            <a:stCxn id="9" idx="3"/>
            <a:endCxn id="63" idx="1"/>
          </p:cNvCxnSpPr>
          <p:nvPr/>
        </p:nvCxnSpPr>
        <p:spPr>
          <a:xfrm flipV="1">
            <a:off x="4636743" y="2970364"/>
            <a:ext cx="770329" cy="458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FEED2409-E7D1-BF4B-BAB6-761638F8D294}"/>
              </a:ext>
            </a:extLst>
          </p:cNvPr>
          <p:cNvCxnSpPr>
            <a:cxnSpLocks/>
            <a:stCxn id="63" idx="2"/>
            <a:endCxn id="31" idx="0"/>
          </p:cNvCxnSpPr>
          <p:nvPr/>
        </p:nvCxnSpPr>
        <p:spPr>
          <a:xfrm rot="5400000">
            <a:off x="2904121" y="2437577"/>
            <a:ext cx="2129363" cy="3921345"/>
          </a:xfrm>
          <a:prstGeom prst="bentConnector3">
            <a:avLst>
              <a:gd name="adj1" fmla="val 524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35870DF-3808-6243-B81D-9CFC11DE776B}"/>
              </a:ext>
            </a:extLst>
          </p:cNvPr>
          <p:cNvCxnSpPr>
            <a:cxnSpLocks/>
            <a:stCxn id="66" idx="3"/>
          </p:cNvCxnSpPr>
          <p:nvPr/>
        </p:nvCxnSpPr>
        <p:spPr>
          <a:xfrm flipH="1">
            <a:off x="9097174" y="2931821"/>
            <a:ext cx="1283534" cy="2508739"/>
          </a:xfrm>
          <a:prstGeom prst="bentConnector4">
            <a:avLst>
              <a:gd name="adj1" fmla="val -17810"/>
              <a:gd name="adj2" fmla="val 693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9882A12C-ECCA-BA40-931B-ED0E4857105F}"/>
              </a:ext>
            </a:extLst>
          </p:cNvPr>
          <p:cNvCxnSpPr>
            <a:cxnSpLocks/>
            <a:stCxn id="65" idx="2"/>
            <a:endCxn id="71" idx="0"/>
          </p:cNvCxnSpPr>
          <p:nvPr/>
        </p:nvCxnSpPr>
        <p:spPr>
          <a:xfrm rot="5400000">
            <a:off x="6021050" y="1670914"/>
            <a:ext cx="3337247" cy="4284258"/>
          </a:xfrm>
          <a:prstGeom prst="bentConnector3">
            <a:avLst>
              <a:gd name="adj1" fmla="val 714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7B5707DB-D26B-BF41-9B7E-FBE84399BFB2}"/>
              </a:ext>
            </a:extLst>
          </p:cNvPr>
          <p:cNvCxnSpPr>
            <a:stCxn id="68" idx="2"/>
          </p:cNvCxnSpPr>
          <p:nvPr/>
        </p:nvCxnSpPr>
        <p:spPr>
          <a:xfrm rot="5400000">
            <a:off x="11811177" y="3994837"/>
            <a:ext cx="2138265" cy="753178"/>
          </a:xfrm>
          <a:prstGeom prst="bentConnector3">
            <a:avLst>
              <a:gd name="adj1" fmla="val 592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6441895F-5A5F-CC45-8CDA-CB9C4843336C}"/>
              </a:ext>
            </a:extLst>
          </p:cNvPr>
          <p:cNvCxnSpPr>
            <a:cxnSpLocks/>
            <a:stCxn id="56" idx="3"/>
            <a:endCxn id="39" idx="0"/>
          </p:cNvCxnSpPr>
          <p:nvPr/>
        </p:nvCxnSpPr>
        <p:spPr>
          <a:xfrm>
            <a:off x="1303950" y="3910001"/>
            <a:ext cx="395664" cy="15706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91F72FE5-14F6-B64A-BF5F-D8E5371A1BC4}"/>
              </a:ext>
            </a:extLst>
          </p:cNvPr>
          <p:cNvCxnSpPr>
            <a:stCxn id="56" idx="3"/>
            <a:endCxn id="79" idx="0"/>
          </p:cNvCxnSpPr>
          <p:nvPr/>
        </p:nvCxnSpPr>
        <p:spPr>
          <a:xfrm>
            <a:off x="1303950" y="3910001"/>
            <a:ext cx="3778473" cy="156037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BE06A136-C917-254A-9B20-F01DA906503D}"/>
              </a:ext>
            </a:extLst>
          </p:cNvPr>
          <p:cNvCxnSpPr>
            <a:stCxn id="56" idx="3"/>
            <a:endCxn id="89" idx="0"/>
          </p:cNvCxnSpPr>
          <p:nvPr/>
        </p:nvCxnSpPr>
        <p:spPr>
          <a:xfrm>
            <a:off x="1303950" y="3910001"/>
            <a:ext cx="7439997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02D74C0B-9CE6-5245-90BB-2D2092F8D43F}"/>
              </a:ext>
            </a:extLst>
          </p:cNvPr>
          <p:cNvCxnSpPr>
            <a:stCxn id="56" idx="3"/>
            <a:endCxn id="100" idx="0"/>
          </p:cNvCxnSpPr>
          <p:nvPr/>
        </p:nvCxnSpPr>
        <p:spPr>
          <a:xfrm>
            <a:off x="1303950" y="3910001"/>
            <a:ext cx="10791766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31E10B21-85D3-9D4A-B63D-8BC758697D6B}"/>
              </a:ext>
            </a:extLst>
          </p:cNvPr>
          <p:cNvSpPr/>
          <p:nvPr/>
        </p:nvSpPr>
        <p:spPr>
          <a:xfrm>
            <a:off x="4843846" y="256978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3A30754-29C7-FC4E-B922-D29CA6BBB588}"/>
              </a:ext>
            </a:extLst>
          </p:cNvPr>
          <p:cNvSpPr/>
          <p:nvPr/>
        </p:nvSpPr>
        <p:spPr>
          <a:xfrm>
            <a:off x="2078793" y="491050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5FAAA2F7-CC4E-8B4C-8032-FE70051D9AF4}"/>
              </a:ext>
            </a:extLst>
          </p:cNvPr>
          <p:cNvSpPr/>
          <p:nvPr/>
        </p:nvSpPr>
        <p:spPr>
          <a:xfrm>
            <a:off x="7483851" y="181715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438E380-D863-1541-89AE-E81D971604D5}"/>
              </a:ext>
            </a:extLst>
          </p:cNvPr>
          <p:cNvSpPr/>
          <p:nvPr/>
        </p:nvSpPr>
        <p:spPr>
          <a:xfrm>
            <a:off x="1249844" y="487085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C5C8A9B-706A-4449-BE0A-94EDE0055AD7}"/>
              </a:ext>
            </a:extLst>
          </p:cNvPr>
          <p:cNvSpPr/>
          <p:nvPr/>
        </p:nvSpPr>
        <p:spPr>
          <a:xfrm>
            <a:off x="5610230" y="493876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344636F8-E458-FE40-9E63-74EE853CA0F8}"/>
              </a:ext>
            </a:extLst>
          </p:cNvPr>
          <p:cNvSpPr/>
          <p:nvPr/>
        </p:nvSpPr>
        <p:spPr>
          <a:xfrm>
            <a:off x="4636812" y="4933022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AD6629A-47ED-FA49-B16B-C194B83FC351}"/>
              </a:ext>
            </a:extLst>
          </p:cNvPr>
          <p:cNvSpPr/>
          <p:nvPr/>
        </p:nvSpPr>
        <p:spPr>
          <a:xfrm>
            <a:off x="7459810" y="2935356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9D2F9F6-9FCC-8C4B-809B-E30AE1ACE6C4}"/>
              </a:ext>
            </a:extLst>
          </p:cNvPr>
          <p:cNvSpPr/>
          <p:nvPr/>
        </p:nvSpPr>
        <p:spPr>
          <a:xfrm>
            <a:off x="9187672" y="498337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E00EE51-F304-094D-AC7B-B0FB8C56A40F}"/>
              </a:ext>
            </a:extLst>
          </p:cNvPr>
          <p:cNvSpPr/>
          <p:nvPr/>
        </p:nvSpPr>
        <p:spPr>
          <a:xfrm>
            <a:off x="8031496" y="49738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1C916A92-08ED-A54A-B49E-585BC7F49B19}"/>
              </a:ext>
            </a:extLst>
          </p:cNvPr>
          <p:cNvSpPr/>
          <p:nvPr/>
        </p:nvSpPr>
        <p:spPr>
          <a:xfrm>
            <a:off x="10925895" y="266224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476CBF2-75B8-4B46-B977-9AD1C9633CB0}"/>
              </a:ext>
            </a:extLst>
          </p:cNvPr>
          <p:cNvSpPr/>
          <p:nvPr/>
        </p:nvSpPr>
        <p:spPr>
          <a:xfrm>
            <a:off x="12616995" y="51205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7AC452AC-7500-FA45-8ADC-09AD3357E302}"/>
              </a:ext>
            </a:extLst>
          </p:cNvPr>
          <p:cNvSpPr/>
          <p:nvPr/>
        </p:nvSpPr>
        <p:spPr>
          <a:xfrm>
            <a:off x="11248963" y="5114960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38043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97118"/>
            <a:ext cx="12618720" cy="1188851"/>
          </a:xfrm>
        </p:spPr>
        <p:txBody>
          <a:bodyPr/>
          <a:lstStyle/>
          <a:p>
            <a:r>
              <a:rPr lang="en-US" dirty="0"/>
              <a:t>Azure Release Pipelines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E5861-8572-6144-91EA-DB599A796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52" y="945959"/>
            <a:ext cx="13967791" cy="63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48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4197-7991-9043-9644-061FEE185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Release Pipelines - </a:t>
            </a:r>
            <a:r>
              <a:rPr lang="en-US" dirty="0">
                <a:solidFill>
                  <a:srgbClr val="00B050"/>
                </a:solidFill>
              </a:rPr>
              <a:t>Releases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160B5-1E40-5A4B-B511-974528CBE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495"/>
            <a:ext cx="14630400" cy="52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75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534" y="1175355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HTTP Application Routing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70C0"/>
                </a:solidFill>
              </a:rPr>
              <a:t>Add On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Ingress  +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(Automatic Install)</a:t>
            </a:r>
            <a:br>
              <a:rPr lang="en-US" sz="3000" dirty="0">
                <a:solidFill>
                  <a:srgbClr val="00B050"/>
                </a:solidFill>
              </a:rPr>
            </a:b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1692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9701" y="35629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53294" y="42227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4564254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4562472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5539368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5679683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644654" y="4524503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4654" y="46125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5134" y="460070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13067" y="456253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754350"/>
            <a:ext cx="3428098" cy="16135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463736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5080477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542247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080477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5082259"/>
            <a:ext cx="578278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579719" y="5209259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844819" y="5209259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9544371" y="4524503"/>
            <a:ext cx="4173321" cy="14245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567976" y="46796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10810034" y="4779223"/>
            <a:ext cx="2751556" cy="7554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FFFF00"/>
                </a:solidFill>
              </a:rPr>
              <a:t>app1</a:t>
            </a:r>
            <a:r>
              <a:rPr lang="en-IN" sz="1600" dirty="0"/>
              <a:t>.7b8803340f38495c8402.centralus.aksapp.io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2"/>
            <a:endCxn id="68" idx="2"/>
          </p:cNvCxnSpPr>
          <p:nvPr/>
        </p:nvCxnSpPr>
        <p:spPr>
          <a:xfrm rot="16200000" flipH="1">
            <a:off x="8667693" y="4257665"/>
            <a:ext cx="75832" cy="2681264"/>
          </a:xfrm>
          <a:prstGeom prst="bentConnector3">
            <a:avLst>
              <a:gd name="adj1" fmla="val 595497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10524506" y="5156943"/>
            <a:ext cx="285528" cy="101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H="1" flipV="1">
            <a:off x="10330337" y="2493928"/>
            <a:ext cx="3231253" cy="2663015"/>
          </a:xfrm>
          <a:prstGeom prst="bentConnector5">
            <a:avLst>
              <a:gd name="adj1" fmla="val -7075"/>
              <a:gd name="adj2" fmla="val 48112"/>
              <a:gd name="adj3" fmla="val 10707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333968" y="5532953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10780665" y="557298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5020" y="1240073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651663" y="2813563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8296" y="291846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8776" y="290664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26709" y="286848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601184" y="350346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858461" y="351520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5507687" y="6103576"/>
            <a:ext cx="38393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HTTP Application Routing Add 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280100" y="2133934"/>
            <a:ext cx="12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DNS Zones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301989" y="-169986"/>
            <a:ext cx="1666572" cy="4486689"/>
          </a:xfrm>
          <a:prstGeom prst="bentConnector3">
            <a:avLst>
              <a:gd name="adj1" fmla="val 11371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118910" y="4336597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</a:rPr>
              <a:t>app1.7b8803340f38495c8402.centralus.aksapp.io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F14C57-452A-514D-B480-7A5AD98187A7}"/>
              </a:ext>
            </a:extLst>
          </p:cNvPr>
          <p:cNvSpPr/>
          <p:nvPr/>
        </p:nvSpPr>
        <p:spPr>
          <a:xfrm>
            <a:off x="5414561" y="2619533"/>
            <a:ext cx="3954901" cy="3985970"/>
          </a:xfrm>
          <a:prstGeom prst="rect">
            <a:avLst/>
          </a:prstGeom>
          <a:noFill/>
          <a:ln w="92075" cap="sq">
            <a:solidFill>
              <a:srgbClr val="00B05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07E5AB0-BFDA-5542-BFAA-B2FA82BD328E}"/>
              </a:ext>
            </a:extLst>
          </p:cNvPr>
          <p:cNvSpPr txBox="1"/>
          <p:nvPr/>
        </p:nvSpPr>
        <p:spPr>
          <a:xfrm>
            <a:off x="6636372" y="3770796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279DA0F-DE57-0547-91DD-CE1DEF0C76FE}"/>
              </a:ext>
            </a:extLst>
          </p:cNvPr>
          <p:cNvSpPr/>
          <p:nvPr/>
        </p:nvSpPr>
        <p:spPr>
          <a:xfrm>
            <a:off x="3188127" y="693833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app1.7b8803340f38495c8402.centralus.aksapp.io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8F2F049A-FAEC-8648-BAED-02B1FF2C87E9}"/>
              </a:ext>
            </a:extLst>
          </p:cNvPr>
          <p:cNvCxnSpPr>
            <a:stCxn id="68" idx="0"/>
            <a:endCxn id="66" idx="1"/>
          </p:cNvCxnSpPr>
          <p:nvPr/>
        </p:nvCxnSpPr>
        <p:spPr>
          <a:xfrm rot="16200000" flipV="1">
            <a:off x="7210784" y="1844235"/>
            <a:ext cx="1282971" cy="4387945"/>
          </a:xfrm>
          <a:prstGeom prst="bentConnector4">
            <a:avLst>
              <a:gd name="adj1" fmla="val 31361"/>
              <a:gd name="adj2" fmla="val 10257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3F527EF4-45AE-CE43-A1BC-3004FB9F349B}"/>
              </a:ext>
            </a:extLst>
          </p:cNvPr>
          <p:cNvSpPr/>
          <p:nvPr/>
        </p:nvSpPr>
        <p:spPr>
          <a:xfrm>
            <a:off x="3233393" y="1500641"/>
            <a:ext cx="386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B050"/>
                </a:solidFill>
              </a:rPr>
              <a:t>7b8803340f38495c8402.centralus.aksapp.io</a:t>
            </a:r>
          </a:p>
        </p:txBody>
      </p:sp>
    </p:spTree>
    <p:extLst>
      <p:ext uri="{BB962C8B-B14F-4D97-AF65-F5344CB8AC3E}">
        <p14:creationId xmlns:p14="http://schemas.microsoft.com/office/powerpoint/2010/main" val="1591767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37DD4-FC1B-5548-B091-ECE268D99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46646D-28AB-A548-AC33-3208F387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940"/>
            <a:ext cx="12618720" cy="1188851"/>
          </a:xfrm>
        </p:spPr>
        <p:txBody>
          <a:bodyPr/>
          <a:lstStyle/>
          <a:p>
            <a:r>
              <a:rPr lang="en-US" dirty="0"/>
              <a:t>Azure AKS Cluster Access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6D5EFA-6F08-4441-9E44-614AB885FC76}"/>
              </a:ext>
            </a:extLst>
          </p:cNvPr>
          <p:cNvSpPr/>
          <p:nvPr/>
        </p:nvSpPr>
        <p:spPr>
          <a:xfrm>
            <a:off x="11719032" y="1408444"/>
            <a:ext cx="2641249" cy="1437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6E5B0-668F-1D43-A6A9-A51F70E716CA}"/>
              </a:ext>
            </a:extLst>
          </p:cNvPr>
          <p:cNvSpPr/>
          <p:nvPr/>
        </p:nvSpPr>
        <p:spPr>
          <a:xfrm>
            <a:off x="11719033" y="5633545"/>
            <a:ext cx="2641249" cy="1437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- 2</a:t>
            </a:r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38C33657-5B70-4541-815C-27E2F8EA9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331" y="3772631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77CEE3-E890-A04B-AC66-583861B5EE38}"/>
              </a:ext>
            </a:extLst>
          </p:cNvPr>
          <p:cNvSpPr/>
          <p:nvPr/>
        </p:nvSpPr>
        <p:spPr>
          <a:xfrm>
            <a:off x="2730062" y="3961818"/>
            <a:ext cx="1734207" cy="5360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F8969-D4C4-1B4B-B539-BFC8CEA62365}"/>
              </a:ext>
            </a:extLst>
          </p:cNvPr>
          <p:cNvSpPr/>
          <p:nvPr/>
        </p:nvSpPr>
        <p:spPr>
          <a:xfrm>
            <a:off x="5439104" y="3974753"/>
            <a:ext cx="2159876" cy="5360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Context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BC8363-1C68-EE41-9C2E-6B7DD57E8425}"/>
              </a:ext>
            </a:extLst>
          </p:cNvPr>
          <p:cNvSpPr/>
          <p:nvPr/>
        </p:nvSpPr>
        <p:spPr>
          <a:xfrm>
            <a:off x="8786648" y="2904204"/>
            <a:ext cx="1860332" cy="5360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FB7834-B3C9-9842-9077-F6D44F7ABFDF}"/>
              </a:ext>
            </a:extLst>
          </p:cNvPr>
          <p:cNvSpPr/>
          <p:nvPr/>
        </p:nvSpPr>
        <p:spPr>
          <a:xfrm>
            <a:off x="8786648" y="5097518"/>
            <a:ext cx="1860332" cy="536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A9E98A-A16F-554F-9704-C26BF1F9B82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250731" y="4229831"/>
            <a:ext cx="147933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B0B5FF-C7B4-9A4A-81C1-43D18554514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464269" y="4229832"/>
            <a:ext cx="974835" cy="1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94D603-FE6A-1545-A445-71F8911506CB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7598980" y="3172218"/>
            <a:ext cx="1187668" cy="10705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37BAD0-00E4-1749-AA95-5DA75593952F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7598980" y="4242767"/>
            <a:ext cx="1187668" cy="1122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EADBAD-80B3-7E4F-9FD9-EC94BEE59AC4}"/>
              </a:ext>
            </a:extLst>
          </p:cNvPr>
          <p:cNvCxnSpPr>
            <a:stCxn id="14" idx="3"/>
            <a:endCxn id="5" idx="1"/>
          </p:cNvCxnSpPr>
          <p:nvPr/>
        </p:nvCxnSpPr>
        <p:spPr>
          <a:xfrm flipV="1">
            <a:off x="10646980" y="2127088"/>
            <a:ext cx="1072052" cy="10451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7B44F5-BB5B-584F-8BCD-45FFCBFC1714}"/>
              </a:ext>
            </a:extLst>
          </p:cNvPr>
          <p:cNvCxnSpPr>
            <a:endCxn id="6" idx="1"/>
          </p:cNvCxnSpPr>
          <p:nvPr/>
        </p:nvCxnSpPr>
        <p:spPr>
          <a:xfrm>
            <a:off x="10646980" y="5365531"/>
            <a:ext cx="1072053" cy="9866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86808A-3A98-4344-97CE-FDC56B1EAAD0}"/>
              </a:ext>
            </a:extLst>
          </p:cNvPr>
          <p:cNvSpPr txBox="1"/>
          <p:nvPr/>
        </p:nvSpPr>
        <p:spPr>
          <a:xfrm>
            <a:off x="76475" y="4605594"/>
            <a:ext cx="14341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Admin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0D210F-54DA-2543-A374-93E9293D4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9" y="2596055"/>
            <a:ext cx="4267200" cy="1104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00A4C63-A3F7-D64E-B94B-1608B0696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5" y="5199634"/>
            <a:ext cx="7315200" cy="1003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8A38D8-2EE2-0941-AAF8-D690EA234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5" y="6316701"/>
            <a:ext cx="6667500" cy="1143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2887F4-AB26-E84D-8E6D-492A358C6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99" y="1077614"/>
            <a:ext cx="11046098" cy="1422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542DD0B-A2C2-D34C-A6BB-56A5C615B0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19032" y="1408444"/>
            <a:ext cx="607392" cy="6073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9DF03C1-674F-D44F-9B3F-6E1DB22F2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9341" y="5646556"/>
            <a:ext cx="607392" cy="6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22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0796" y="1114159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1303275" y="2690939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6190996" y="5278860"/>
            <a:ext cx="2606566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3691" y="1609813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14845" y="304186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3E1ABD1-D81C-FA43-AB59-798A5339559E}"/>
              </a:ext>
            </a:extLst>
          </p:cNvPr>
          <p:cNvSpPr/>
          <p:nvPr/>
        </p:nvSpPr>
        <p:spPr>
          <a:xfrm>
            <a:off x="4859669" y="1399116"/>
            <a:ext cx="5839509" cy="19120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Integrate Azure AD and AKS Cluster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F13DC19-B916-4442-9F7F-D94180EE8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0796" y="3677302"/>
            <a:ext cx="1138384" cy="113838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6716" y="5553815"/>
            <a:ext cx="1138384" cy="11383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993731-E02D-1C4D-A45F-1625E9EE0CE5}"/>
              </a:ext>
            </a:extLst>
          </p:cNvPr>
          <p:cNvSpPr txBox="1"/>
          <p:nvPr/>
        </p:nvSpPr>
        <p:spPr>
          <a:xfrm>
            <a:off x="665152" y="4689707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665303" y="679156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1D4BFC-2C08-1041-AFEC-A7FD54FEF43F}"/>
              </a:ext>
            </a:extLst>
          </p:cNvPr>
          <p:cNvSpPr/>
          <p:nvPr/>
        </p:nvSpPr>
        <p:spPr>
          <a:xfrm>
            <a:off x="375616" y="935421"/>
            <a:ext cx="4196781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95" y="5258378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4AA54D3-5D0B-5543-AFCD-C129D9E6E16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788590C0-A4CF-BB41-89B4-DBB9B4EF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789" y="475685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0DE304-C153-EF4D-B01C-097EE9884D04}"/>
              </a:ext>
            </a:extLst>
          </p:cNvPr>
          <p:cNvSpPr txBox="1"/>
          <p:nvPr/>
        </p:nvSpPr>
        <p:spPr>
          <a:xfrm>
            <a:off x="11578266" y="6407339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D3D75C4-0DC6-CB4A-BF7C-9A71EEFDEB76}"/>
              </a:ext>
            </a:extLst>
          </p:cNvPr>
          <p:cNvSpPr/>
          <p:nvPr/>
        </p:nvSpPr>
        <p:spPr>
          <a:xfrm>
            <a:off x="6056305" y="4529960"/>
            <a:ext cx="2941449" cy="2963256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Internet">
            <a:extLst>
              <a:ext uri="{FF2B5EF4-FFF2-40B4-BE49-F238E27FC236}">
                <a16:creationId xmlns:a16="http://schemas.microsoft.com/office/drawing/2014/main" id="{C1DD9E36-CF9B-9040-B259-398E4B28C9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26668" y="6169173"/>
            <a:ext cx="1188850" cy="11888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E1A5A-1F10-4C44-8B58-0B097F445A2E}"/>
              </a:ext>
            </a:extLst>
          </p:cNvPr>
          <p:cNvSpPr txBox="1"/>
          <p:nvPr/>
        </p:nvSpPr>
        <p:spPr>
          <a:xfrm>
            <a:off x="6947689" y="7116253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E5CCA0-9B58-1249-809B-1B5619E76D5B}"/>
              </a:ext>
            </a:extLst>
          </p:cNvPr>
          <p:cNvSpPr txBox="1"/>
          <p:nvPr/>
        </p:nvSpPr>
        <p:spPr>
          <a:xfrm>
            <a:off x="6622463" y="4544426"/>
            <a:ext cx="1699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Desktop</a:t>
            </a:r>
          </a:p>
        </p:txBody>
      </p:sp>
    </p:spTree>
    <p:extLst>
      <p:ext uri="{BB962C8B-B14F-4D97-AF65-F5344CB8AC3E}">
        <p14:creationId xmlns:p14="http://schemas.microsoft.com/office/powerpoint/2010/main" val="2978765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5188" y="2600274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664726" y="4065670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5572244" y="3678489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get nodes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31824" y="1556491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74420" y="1015515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Azure AKS Cluster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3380" y="4548971"/>
            <a:ext cx="1138384" cy="11383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367016" y="573902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43" y="3658007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6B7E671-F03C-C04F-B19A-B8C645B39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13380" y="6049650"/>
            <a:ext cx="1138384" cy="11383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B37B19-0E1B-984D-9EFB-5A200616F0E6}"/>
              </a:ext>
            </a:extLst>
          </p:cNvPr>
          <p:cNvSpPr txBox="1"/>
          <p:nvPr/>
        </p:nvSpPr>
        <p:spPr>
          <a:xfrm>
            <a:off x="307531" y="7140054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pic>
        <p:nvPicPr>
          <p:cNvPr id="10" name="Graphic 9" descr="Internet">
            <a:extLst>
              <a:ext uri="{FF2B5EF4-FFF2-40B4-BE49-F238E27FC236}">
                <a16:creationId xmlns:a16="http://schemas.microsoft.com/office/drawing/2014/main" id="{520E6344-808D-3B40-AC85-E87A30371F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85599" y="1799209"/>
            <a:ext cx="1188850" cy="1188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D775DF-817C-1F45-B1F6-FA3AE9398C48}"/>
              </a:ext>
            </a:extLst>
          </p:cNvPr>
          <p:cNvSpPr txBox="1"/>
          <p:nvPr/>
        </p:nvSpPr>
        <p:spPr>
          <a:xfrm>
            <a:off x="6816332" y="1643484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5BC8E5-98B8-8C4F-BEA4-DFBAE9B9F905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379143" y="2774731"/>
            <a:ext cx="23535" cy="90375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Browser window">
            <a:extLst>
              <a:ext uri="{FF2B5EF4-FFF2-40B4-BE49-F238E27FC236}">
                <a16:creationId xmlns:a16="http://schemas.microsoft.com/office/drawing/2014/main" id="{D8AE3D00-1E9E-8C40-9CCC-42EFEDE1C6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17717" y="1216141"/>
            <a:ext cx="1210740" cy="12107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D62E17-E89B-974E-B45B-6B7FC10F738D}"/>
              </a:ext>
            </a:extLst>
          </p:cNvPr>
          <p:cNvSpPr txBox="1"/>
          <p:nvPr/>
        </p:nvSpPr>
        <p:spPr>
          <a:xfrm>
            <a:off x="1558733" y="2191760"/>
            <a:ext cx="1128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2A401EC-0445-2B42-B0E1-26B1770336F8}"/>
              </a:ext>
            </a:extLst>
          </p:cNvPr>
          <p:cNvSpPr/>
          <p:nvPr/>
        </p:nvSpPr>
        <p:spPr>
          <a:xfrm>
            <a:off x="171134" y="935421"/>
            <a:ext cx="3885809" cy="6635519"/>
          </a:xfrm>
          <a:prstGeom prst="roundRect">
            <a:avLst>
              <a:gd name="adj" fmla="val 8110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5F4450-DE37-6B4C-BABD-09A12B090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744" y="3992233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16A431-82A3-7E4E-A886-DB02EEE0B0FC}"/>
              </a:ext>
            </a:extLst>
          </p:cNvPr>
          <p:cNvSpPr txBox="1"/>
          <p:nvPr/>
        </p:nvSpPr>
        <p:spPr>
          <a:xfrm>
            <a:off x="1082975" y="979359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8663BF-D21B-094D-81FB-6A2BBDC39050}"/>
              </a:ext>
            </a:extLst>
          </p:cNvPr>
          <p:cNvSpPr txBox="1"/>
          <p:nvPr/>
        </p:nvSpPr>
        <p:spPr>
          <a:xfrm>
            <a:off x="11641208" y="5618763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90B773A-F21F-7747-972C-0F874C1F915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B94E665-579F-0A4D-B17C-846A918A258E}"/>
              </a:ext>
            </a:extLst>
          </p:cNvPr>
          <p:cNvSpPr/>
          <p:nvPr/>
        </p:nvSpPr>
        <p:spPr>
          <a:xfrm>
            <a:off x="5362792" y="963923"/>
            <a:ext cx="4096518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1E8453-FDA7-C74A-A045-59C9C42C7B52}"/>
              </a:ext>
            </a:extLst>
          </p:cNvPr>
          <p:cNvSpPr txBox="1"/>
          <p:nvPr/>
        </p:nvSpPr>
        <p:spPr>
          <a:xfrm>
            <a:off x="6583397" y="989339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41E5D75-BCE6-0E44-A32B-7610F0365072}"/>
              </a:ext>
            </a:extLst>
          </p:cNvPr>
          <p:cNvCxnSpPr>
            <a:cxnSpLocks/>
            <a:stCxn id="7" idx="2"/>
            <a:endCxn id="21" idx="3"/>
          </p:cNvCxnSpPr>
          <p:nvPr/>
        </p:nvCxnSpPr>
        <p:spPr>
          <a:xfrm rot="5400000" flipH="1">
            <a:off x="3778498" y="771470"/>
            <a:ext cx="2550603" cy="4650686"/>
          </a:xfrm>
          <a:prstGeom prst="bentConnector4">
            <a:avLst>
              <a:gd name="adj1" fmla="val -8963"/>
              <a:gd name="adj2" fmla="val 6942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E62D658-B05B-3E40-84D6-99EA68AE716C}"/>
              </a:ext>
            </a:extLst>
          </p:cNvPr>
          <p:cNvSpPr/>
          <p:nvPr/>
        </p:nvSpPr>
        <p:spPr>
          <a:xfrm>
            <a:off x="5584011" y="5472926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6C61F01-34E5-264A-BF5F-0D78E28BB86E}"/>
              </a:ext>
            </a:extLst>
          </p:cNvPr>
          <p:cNvCxnSpPr>
            <a:cxnSpLocks/>
            <a:stCxn id="19" idx="3"/>
            <a:endCxn id="49" idx="1"/>
          </p:cNvCxnSpPr>
          <p:nvPr/>
        </p:nvCxnSpPr>
        <p:spPr>
          <a:xfrm>
            <a:off x="2751764" y="5118163"/>
            <a:ext cx="2832247" cy="701576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1C10093-16FF-CF42-AC19-383362493EDE}"/>
              </a:ext>
            </a:extLst>
          </p:cNvPr>
          <p:cNvCxnSpPr>
            <a:stCxn id="7" idx="3"/>
            <a:endCxn id="4098" idx="1"/>
          </p:cNvCxnSpPr>
          <p:nvPr/>
        </p:nvCxnSpPr>
        <p:spPr>
          <a:xfrm>
            <a:off x="9186041" y="4025302"/>
            <a:ext cx="2519703" cy="779731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03622EB-CF83-6346-A27B-10C28D01A34C}"/>
              </a:ext>
            </a:extLst>
          </p:cNvPr>
          <p:cNvSpPr/>
          <p:nvPr/>
        </p:nvSpPr>
        <p:spPr>
          <a:xfrm>
            <a:off x="7453411" y="299457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E46BB9-ABF1-F84A-8F6E-A6C172E7CC66}"/>
              </a:ext>
            </a:extLst>
          </p:cNvPr>
          <p:cNvSpPr/>
          <p:nvPr/>
        </p:nvSpPr>
        <p:spPr>
          <a:xfrm>
            <a:off x="4187597" y="196862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32986CC-A1E7-8C4D-8060-63A6ABE5DB14}"/>
              </a:ext>
            </a:extLst>
          </p:cNvPr>
          <p:cNvSpPr/>
          <p:nvPr/>
        </p:nvSpPr>
        <p:spPr>
          <a:xfrm>
            <a:off x="4445807" y="5346816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3057A7-ADD3-084D-BA42-C2AFF5EF4613}"/>
              </a:ext>
            </a:extLst>
          </p:cNvPr>
          <p:cNvSpPr/>
          <p:nvPr/>
        </p:nvSpPr>
        <p:spPr>
          <a:xfrm>
            <a:off x="10499378" y="4333528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70918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C1A58-8995-2A48-921D-6BFFDFF87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E01902-2BC3-4B49-BAB6-25CD5EB9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359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4859E-311B-6448-99EE-0A412C49C826}"/>
              </a:ext>
            </a:extLst>
          </p:cNvPr>
          <p:cNvSpPr/>
          <p:nvPr/>
        </p:nvSpPr>
        <p:spPr>
          <a:xfrm>
            <a:off x="756743" y="2056054"/>
            <a:ext cx="3888827" cy="6201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4C2E2-6A29-A140-9270-3F6956463935}"/>
              </a:ext>
            </a:extLst>
          </p:cNvPr>
          <p:cNvSpPr/>
          <p:nvPr/>
        </p:nvSpPr>
        <p:spPr>
          <a:xfrm>
            <a:off x="5449613" y="2056053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Groups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900E4-90F6-3D41-96AD-B1905E754D21}"/>
              </a:ext>
            </a:extLst>
          </p:cNvPr>
          <p:cNvSpPr/>
          <p:nvPr/>
        </p:nvSpPr>
        <p:spPr>
          <a:xfrm>
            <a:off x="10142481" y="2056053"/>
            <a:ext cx="3888827" cy="6201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Verbs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C269A-C475-5A4C-A75F-B7282FE0E817}"/>
              </a:ext>
            </a:extLst>
          </p:cNvPr>
          <p:cNvSpPr/>
          <p:nvPr/>
        </p:nvSpPr>
        <p:spPr>
          <a:xfrm>
            <a:off x="756745" y="2911158"/>
            <a:ext cx="3888827" cy="6201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Users or processes that need access to the Kubernetes API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8C6E8B-3A72-2745-9422-9F271FEBFBC3}"/>
              </a:ext>
            </a:extLst>
          </p:cNvPr>
          <p:cNvSpPr/>
          <p:nvPr/>
        </p:nvSpPr>
        <p:spPr>
          <a:xfrm>
            <a:off x="5449614" y="2921669"/>
            <a:ext cx="3888827" cy="6201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k8s API objects that we grant access to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5E08A-3739-CE48-8F0D-D0A4B74E0962}"/>
              </a:ext>
            </a:extLst>
          </p:cNvPr>
          <p:cNvSpPr/>
          <p:nvPr/>
        </p:nvSpPr>
        <p:spPr>
          <a:xfrm>
            <a:off x="10142482" y="2921669"/>
            <a:ext cx="3888827" cy="6201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List of actions that can be taken on a resource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B4304-1F1E-3248-ADE4-1AB1A7EC1208}"/>
              </a:ext>
            </a:extLst>
          </p:cNvPr>
          <p:cNvSpPr/>
          <p:nvPr/>
        </p:nvSpPr>
        <p:spPr>
          <a:xfrm>
            <a:off x="756742" y="3851129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Group, User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EEBEAE-AB97-134A-8B15-2F095DE5780D}"/>
              </a:ext>
            </a:extLst>
          </p:cNvPr>
          <p:cNvSpPr/>
          <p:nvPr/>
        </p:nvSpPr>
        <p:spPr>
          <a:xfrm>
            <a:off x="756742" y="4503075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Service Account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E340D-E971-014E-86EA-00F0D0472243}"/>
              </a:ext>
            </a:extLst>
          </p:cNvPr>
          <p:cNvSpPr/>
          <p:nvPr/>
        </p:nvSpPr>
        <p:spPr>
          <a:xfrm>
            <a:off x="5449611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050C18-2239-9F44-B13D-C02EC1E8DE2D}"/>
              </a:ext>
            </a:extLst>
          </p:cNvPr>
          <p:cNvSpPr/>
          <p:nvPr/>
        </p:nvSpPr>
        <p:spPr>
          <a:xfrm>
            <a:off x="5449611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extensions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A7E4B4-6823-EF47-A4AA-45B3B27A5CCC}"/>
              </a:ext>
            </a:extLst>
          </p:cNvPr>
          <p:cNvSpPr/>
          <p:nvPr/>
        </p:nvSpPr>
        <p:spPr>
          <a:xfrm>
            <a:off x="5449611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1427A-5AA0-B44E-8B80-AF925FA6EE10}"/>
              </a:ext>
            </a:extLst>
          </p:cNvPr>
          <p:cNvSpPr/>
          <p:nvPr/>
        </p:nvSpPr>
        <p:spPr>
          <a:xfrm>
            <a:off x="5449611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611016-96DD-8A41-A703-98546C021001}"/>
              </a:ext>
            </a:extLst>
          </p:cNvPr>
          <p:cNvSpPr/>
          <p:nvPr/>
        </p:nvSpPr>
        <p:spPr>
          <a:xfrm>
            <a:off x="10142481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E3A85-88AE-4D45-BD09-9D2F33430BBE}"/>
              </a:ext>
            </a:extLst>
          </p:cNvPr>
          <p:cNvSpPr/>
          <p:nvPr/>
        </p:nvSpPr>
        <p:spPr>
          <a:xfrm>
            <a:off x="10142481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723C78-E2D2-EB40-AEF1-1493AFA84771}"/>
              </a:ext>
            </a:extLst>
          </p:cNvPr>
          <p:cNvSpPr/>
          <p:nvPr/>
        </p:nvSpPr>
        <p:spPr>
          <a:xfrm>
            <a:off x="10142481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Watch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13383C-45CC-9640-9AE5-82CDA6A2E28F}"/>
              </a:ext>
            </a:extLst>
          </p:cNvPr>
          <p:cNvSpPr/>
          <p:nvPr/>
        </p:nvSpPr>
        <p:spPr>
          <a:xfrm>
            <a:off x="10142481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Delete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223633-0136-884C-8014-53567941CB53}"/>
              </a:ext>
            </a:extLst>
          </p:cNvPr>
          <p:cNvSpPr/>
          <p:nvPr/>
        </p:nvSpPr>
        <p:spPr>
          <a:xfrm>
            <a:off x="12223526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Patch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2E4ADC-09B9-2340-A62B-EAF3EEAB055A}"/>
              </a:ext>
            </a:extLst>
          </p:cNvPr>
          <p:cNvSpPr/>
          <p:nvPr/>
        </p:nvSpPr>
        <p:spPr>
          <a:xfrm>
            <a:off x="12223526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60E3B2-36F9-AE48-A1C6-40B664F4F8D8}"/>
              </a:ext>
            </a:extLst>
          </p:cNvPr>
          <p:cNvSpPr/>
          <p:nvPr/>
        </p:nvSpPr>
        <p:spPr>
          <a:xfrm>
            <a:off x="12223526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Replace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6B7539-4F62-7742-ACA0-4C8FE929699B}"/>
              </a:ext>
            </a:extLst>
          </p:cNvPr>
          <p:cNvSpPr/>
          <p:nvPr/>
        </p:nvSpPr>
        <p:spPr>
          <a:xfrm>
            <a:off x="12223526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08042B-CE36-6544-8EF0-1FF269D39D6B}"/>
              </a:ext>
            </a:extLst>
          </p:cNvPr>
          <p:cNvSpPr/>
          <p:nvPr/>
        </p:nvSpPr>
        <p:spPr>
          <a:xfrm>
            <a:off x="756742" y="1045260"/>
            <a:ext cx="13274566" cy="688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RBAC - Fundamentals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92F26E-80D7-5C43-959B-391C9D87BC59}"/>
              </a:ext>
            </a:extLst>
          </p:cNvPr>
          <p:cNvSpPr/>
          <p:nvPr/>
        </p:nvSpPr>
        <p:spPr>
          <a:xfrm>
            <a:off x="7609484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Pods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CA4E01-6B5F-9940-8E37-58CC1C3234B6}"/>
              </a:ext>
            </a:extLst>
          </p:cNvPr>
          <p:cNvSpPr/>
          <p:nvPr/>
        </p:nvSpPr>
        <p:spPr>
          <a:xfrm>
            <a:off x="7609484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272820-11D8-F440-96B2-C231DF69616B}"/>
              </a:ext>
            </a:extLst>
          </p:cNvPr>
          <p:cNvSpPr/>
          <p:nvPr/>
        </p:nvSpPr>
        <p:spPr>
          <a:xfrm>
            <a:off x="7609484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F81918-BA99-6C46-B1F8-3D59CFAE4CA2}"/>
              </a:ext>
            </a:extLst>
          </p:cNvPr>
          <p:cNvSpPr/>
          <p:nvPr/>
        </p:nvSpPr>
        <p:spPr>
          <a:xfrm>
            <a:off x="7609484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92FEDC-1D34-6549-A12F-866A149BFA5D}"/>
              </a:ext>
            </a:extLst>
          </p:cNvPr>
          <p:cNvSpPr/>
          <p:nvPr/>
        </p:nvSpPr>
        <p:spPr>
          <a:xfrm>
            <a:off x="7609485" y="2055441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C9A808-2578-E94A-8A9E-BB54EF4E6879}"/>
              </a:ext>
            </a:extLst>
          </p:cNvPr>
          <p:cNvSpPr/>
          <p:nvPr/>
        </p:nvSpPr>
        <p:spPr>
          <a:xfrm>
            <a:off x="756742" y="6885490"/>
            <a:ext cx="13274566" cy="4272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Reference: https://</a:t>
            </a:r>
            <a:r>
              <a:rPr lang="en-US" dirty="0" err="1"/>
              <a:t>kubernetes.io</a:t>
            </a:r>
            <a:r>
              <a:rPr lang="en-US" dirty="0"/>
              <a:t>/docs/reference/generated/</a:t>
            </a:r>
            <a:r>
              <a:rPr lang="en-US" dirty="0" err="1"/>
              <a:t>kubernetes-api</a:t>
            </a:r>
            <a:r>
              <a:rPr lang="en-US" dirty="0"/>
              <a:t>/v1.19</a:t>
            </a:r>
          </a:p>
        </p:txBody>
      </p:sp>
    </p:spTree>
    <p:extLst>
      <p:ext uri="{BB962C8B-B14F-4D97-AF65-F5344CB8AC3E}">
        <p14:creationId xmlns:p14="http://schemas.microsoft.com/office/powerpoint/2010/main" val="2795221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639" y="1403130"/>
            <a:ext cx="14295121" cy="5423339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3444765" y="3909849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5284075" y="4976649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5284075" y="5646683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7060323" y="5644055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5050685" y="3920398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3660227" y="4481902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3660227" y="5646683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796047" y="5355021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16842" y="3563506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395951" y="4860274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46931" y="3920398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786241" y="4987198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786241" y="5657232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562489" y="5654604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52851" y="3930947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162393" y="4492451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162393" y="565723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298213" y="5365570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21965" y="5365570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898117" y="4870823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1865586" y="3187133"/>
            <a:ext cx="12368049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1865586" y="448715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2601310" y="3565505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352622" y="2538371"/>
            <a:ext cx="13881013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352622" y="448190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088346" y="2916743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19799" y="5355021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C97620-A739-E34B-9F52-6B9DCF56455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559697" y="3523635"/>
            <a:ext cx="1" cy="407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4618283" y="1461879"/>
            <a:ext cx="60155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Kubernetes Cluster RBAC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1DF175-EDCC-4A4B-A4C9-B6779BBC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63" y="1458975"/>
            <a:ext cx="819220" cy="7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2" y="249317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7" y="314232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4" y="4436710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38" y="443966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4" y="4936887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195" y="493990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046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194E59-1CDD-F64D-96C1-D1FB80B832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0" name="Title 3">
            <a:extLst>
              <a:ext uri="{FF2B5EF4-FFF2-40B4-BE49-F238E27FC236}">
                <a16:creationId xmlns:a16="http://schemas.microsoft.com/office/drawing/2014/main" id="{2DCF3698-3472-834F-898B-AC894328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8" y="-102834"/>
            <a:ext cx="12618720" cy="1188851"/>
          </a:xfrm>
        </p:spPr>
        <p:txBody>
          <a:bodyPr/>
          <a:lstStyle/>
          <a:p>
            <a:r>
              <a:rPr lang="en-US" b="1" dirty="0"/>
              <a:t>Azure Services Integrated with AKS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5F6107-BC1D-BF41-89E5-2EE8D8A7D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04" y="837333"/>
            <a:ext cx="1780497" cy="17804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E1D97EF-1955-9A49-8AA9-77E01BDEA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569" y="2890256"/>
            <a:ext cx="1422788" cy="14227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A33C075-B474-0A4D-8FF6-3E20E494C1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96351" y="1386406"/>
            <a:ext cx="869325" cy="8693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6782472-A62E-EA49-9036-BF3B185BF2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568" y="4653611"/>
            <a:ext cx="1176204" cy="11762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DCA1EFD-B3C5-A541-B823-060C5E3EE9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1854" y="6338024"/>
            <a:ext cx="950380" cy="9503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1CD3465-C91B-CD41-800E-1B481909EC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35931" y="3062970"/>
            <a:ext cx="1036009" cy="103600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6A62978-B399-574D-9F80-8669AFB198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89294" y="1273709"/>
            <a:ext cx="1036009" cy="103600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34D01CF-EB18-864E-8448-6C1B58B2B7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14097" y="6335201"/>
            <a:ext cx="1063208" cy="106320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CFC2774-0C61-C048-9DD2-ADD0401B924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31853" y="6432365"/>
            <a:ext cx="820001" cy="107894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B1F2E1B-C1AF-D14B-9108-2503FBE7FE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47833" y="4825777"/>
            <a:ext cx="1004037" cy="100403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B851839-27CC-0C46-AF9D-75601176403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82566" y="4788311"/>
            <a:ext cx="942737" cy="94273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6C97E48-8E49-654D-906D-0E54EB73610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816360" y="1304970"/>
            <a:ext cx="1063211" cy="10632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5DE907F-1F4A-DC46-92E4-4FBF3BB8B41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850310" y="3089155"/>
            <a:ext cx="1063209" cy="1063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D845C7-EE90-1449-A99E-25E402FFA49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823147" y="4825778"/>
            <a:ext cx="898957" cy="89895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5F10052-D212-4349-8527-67465978011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406107" y="1153674"/>
            <a:ext cx="1276075" cy="12760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B297AEC-CF44-AA4C-BD87-94D14DECC40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17932" y="2971034"/>
            <a:ext cx="1063208" cy="106320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BE9EFEE-5F1F-B14C-BA9F-20F4BE0C8C2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451040" y="4767003"/>
            <a:ext cx="812261" cy="81226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AFB4254-9C7D-6D4C-8DCD-8C12ED074D1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816360" y="6475152"/>
            <a:ext cx="1029260" cy="10292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4C36A2-8293-9246-83B4-2F4693712F5F}"/>
              </a:ext>
            </a:extLst>
          </p:cNvPr>
          <p:cNvSpPr txBox="1"/>
          <p:nvPr/>
        </p:nvSpPr>
        <p:spPr>
          <a:xfrm>
            <a:off x="1774569" y="1436349"/>
            <a:ext cx="9057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</a:t>
            </a:r>
          </a:p>
          <a:p>
            <a:r>
              <a:rPr lang="en-US" dirty="0"/>
              <a:t>Disks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1EDC1E-B912-7F43-9921-87DE015A3071}"/>
              </a:ext>
            </a:extLst>
          </p:cNvPr>
          <p:cNvSpPr txBox="1"/>
          <p:nvPr/>
        </p:nvSpPr>
        <p:spPr>
          <a:xfrm>
            <a:off x="1587819" y="3264801"/>
            <a:ext cx="990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MySQL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3F7039-AA1E-A341-AE9F-6173F0C0E1F3}"/>
              </a:ext>
            </a:extLst>
          </p:cNvPr>
          <p:cNvSpPr txBox="1"/>
          <p:nvPr/>
        </p:nvSpPr>
        <p:spPr>
          <a:xfrm>
            <a:off x="1627239" y="4872964"/>
            <a:ext cx="841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  <a:p>
            <a:r>
              <a:rPr lang="en-US" dirty="0"/>
              <a:t>Files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296767-010C-7E41-B3A0-FB431095C255}"/>
              </a:ext>
            </a:extLst>
          </p:cNvPr>
          <p:cNvSpPr txBox="1"/>
          <p:nvPr/>
        </p:nvSpPr>
        <p:spPr>
          <a:xfrm>
            <a:off x="1459772" y="6446606"/>
            <a:ext cx="11190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</a:t>
            </a:r>
          </a:p>
          <a:p>
            <a:r>
              <a:rPr lang="en-US" dirty="0"/>
              <a:t>Account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C4CB033-42E7-834C-8FB2-1BD6D9D396FF}"/>
              </a:ext>
            </a:extLst>
          </p:cNvPr>
          <p:cNvCxnSpPr/>
          <p:nvPr/>
        </p:nvCxnSpPr>
        <p:spPr>
          <a:xfrm>
            <a:off x="2752963" y="926275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48FCC076-7EEB-FC45-B0BA-8FB3765699B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945041" y="6446606"/>
            <a:ext cx="785668" cy="78566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1FAE509-C4E0-AC49-A3FF-2C21ED31A91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664046" y="3125771"/>
            <a:ext cx="801630" cy="80163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209516F-DF55-6F42-A6B4-87CD4A5B3CFE}"/>
              </a:ext>
            </a:extLst>
          </p:cNvPr>
          <p:cNvSpPr txBox="1"/>
          <p:nvPr/>
        </p:nvSpPr>
        <p:spPr>
          <a:xfrm>
            <a:off x="3976925" y="1372556"/>
            <a:ext cx="11528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r>
              <a:rPr lang="en-US" dirty="0"/>
              <a:t>Public 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F6B3-3A7D-5E40-B696-C8AD3141D6BD}"/>
              </a:ext>
            </a:extLst>
          </p:cNvPr>
          <p:cNvSpPr txBox="1"/>
          <p:nvPr/>
        </p:nvSpPr>
        <p:spPr>
          <a:xfrm>
            <a:off x="3991843" y="3000235"/>
            <a:ext cx="12112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</a:t>
            </a:r>
          </a:p>
          <a:p>
            <a:pPr algn="ctr"/>
            <a:r>
              <a:rPr lang="en-US" dirty="0"/>
              <a:t>Load</a:t>
            </a:r>
          </a:p>
          <a:p>
            <a:r>
              <a:rPr lang="en-US" dirty="0"/>
              <a:t>Balancer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099EA5-FF3D-C441-959F-46D19215749B}"/>
              </a:ext>
            </a:extLst>
          </p:cNvPr>
          <p:cNvSpPr txBox="1"/>
          <p:nvPr/>
        </p:nvSpPr>
        <p:spPr>
          <a:xfrm>
            <a:off x="3968117" y="4872963"/>
            <a:ext cx="11759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4774C2-C8D9-F843-B86A-773775A6DF8F}"/>
              </a:ext>
            </a:extLst>
          </p:cNvPr>
          <p:cNvSpPr txBox="1"/>
          <p:nvPr/>
        </p:nvSpPr>
        <p:spPr>
          <a:xfrm>
            <a:off x="3853587" y="6614501"/>
            <a:ext cx="11016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Subnets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C2B83D-BBD2-E942-B457-A128F79474D5}"/>
              </a:ext>
            </a:extLst>
          </p:cNvPr>
          <p:cNvCxnSpPr/>
          <p:nvPr/>
        </p:nvCxnSpPr>
        <p:spPr>
          <a:xfrm>
            <a:off x="7637578" y="1035454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BA2A748-8B5C-414D-9A6F-8CEB4A7CA136}"/>
              </a:ext>
            </a:extLst>
          </p:cNvPr>
          <p:cNvSpPr txBox="1"/>
          <p:nvPr/>
        </p:nvSpPr>
        <p:spPr>
          <a:xfrm>
            <a:off x="6601221" y="1406992"/>
            <a:ext cx="9057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CADC23-9E60-5948-8343-4B3F22C01255}"/>
              </a:ext>
            </a:extLst>
          </p:cNvPr>
          <p:cNvSpPr txBox="1"/>
          <p:nvPr/>
        </p:nvSpPr>
        <p:spPr>
          <a:xfrm>
            <a:off x="6473604" y="3104381"/>
            <a:ext cx="10091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</a:t>
            </a:r>
          </a:p>
          <a:p>
            <a:pPr algn="ctr"/>
            <a:r>
              <a:rPr lang="en-US" dirty="0"/>
              <a:t>Groups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98F4AF-8419-D448-949C-C7F9E0CB16FA}"/>
              </a:ext>
            </a:extLst>
          </p:cNvPr>
          <p:cNvSpPr txBox="1"/>
          <p:nvPr/>
        </p:nvSpPr>
        <p:spPr>
          <a:xfrm>
            <a:off x="6540217" y="4825778"/>
            <a:ext cx="8210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</a:t>
            </a:r>
          </a:p>
          <a:p>
            <a:pPr algn="ctr"/>
            <a:r>
              <a:rPr lang="en-US" dirty="0"/>
              <a:t>Users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E1DA5E-88B8-0041-B2D3-3C8784BF5268}"/>
              </a:ext>
            </a:extLst>
          </p:cNvPr>
          <p:cNvSpPr txBox="1"/>
          <p:nvPr/>
        </p:nvSpPr>
        <p:spPr>
          <a:xfrm>
            <a:off x="6520564" y="6354618"/>
            <a:ext cx="8603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DNS</a:t>
            </a:r>
          </a:p>
          <a:p>
            <a:pPr algn="ctr"/>
            <a:r>
              <a:rPr lang="en-US" dirty="0"/>
              <a:t>Zones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E60C73C-726F-5F43-AAD9-3DCBC25534BF}"/>
              </a:ext>
            </a:extLst>
          </p:cNvPr>
          <p:cNvCxnSpPr/>
          <p:nvPr/>
        </p:nvCxnSpPr>
        <p:spPr>
          <a:xfrm>
            <a:off x="5203137" y="972635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CD7803D-6F79-4E44-A232-A7C8FA5076C2}"/>
              </a:ext>
            </a:extLst>
          </p:cNvPr>
          <p:cNvSpPr txBox="1"/>
          <p:nvPr/>
        </p:nvSpPr>
        <p:spPr>
          <a:xfrm>
            <a:off x="8964222" y="1304970"/>
            <a:ext cx="13054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Container</a:t>
            </a:r>
          </a:p>
          <a:p>
            <a:pPr algn="ctr"/>
            <a:r>
              <a:rPr lang="en-US" dirty="0"/>
              <a:t>Registry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6DF07C-1C48-8B4D-8A65-356509B856C9}"/>
              </a:ext>
            </a:extLst>
          </p:cNvPr>
          <p:cNvSpPr txBox="1"/>
          <p:nvPr/>
        </p:nvSpPr>
        <p:spPr>
          <a:xfrm>
            <a:off x="9128465" y="3169512"/>
            <a:ext cx="1068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DevOps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CF6AB4-7C2F-674C-9FFB-8B20543120AC}"/>
              </a:ext>
            </a:extLst>
          </p:cNvPr>
          <p:cNvSpPr txBox="1"/>
          <p:nvPr/>
        </p:nvSpPr>
        <p:spPr>
          <a:xfrm>
            <a:off x="8661380" y="4759760"/>
            <a:ext cx="19638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Build &amp; Release</a:t>
            </a:r>
          </a:p>
          <a:p>
            <a:pPr algn="ctr"/>
            <a:r>
              <a:rPr lang="en-US" dirty="0"/>
              <a:t>Pipelines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91A960-C8AE-344D-A80D-55349ABD8582}"/>
              </a:ext>
            </a:extLst>
          </p:cNvPr>
          <p:cNvSpPr txBox="1"/>
          <p:nvPr/>
        </p:nvSpPr>
        <p:spPr>
          <a:xfrm>
            <a:off x="8794017" y="6442356"/>
            <a:ext cx="24386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Container Instances</a:t>
            </a:r>
          </a:p>
          <a:p>
            <a:pPr algn="ctr"/>
            <a:r>
              <a:rPr lang="en-US" dirty="0"/>
              <a:t>Virtual Nodes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AC9909-CEFC-B348-9DA9-DAE9B9B6E26E}"/>
              </a:ext>
            </a:extLst>
          </p:cNvPr>
          <p:cNvCxnSpPr/>
          <p:nvPr/>
        </p:nvCxnSpPr>
        <p:spPr>
          <a:xfrm>
            <a:off x="11376326" y="1103757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6B87AA1-B8A4-2B43-94B0-37D678E53E53}"/>
              </a:ext>
            </a:extLst>
          </p:cNvPr>
          <p:cNvSpPr txBox="1"/>
          <p:nvPr/>
        </p:nvSpPr>
        <p:spPr>
          <a:xfrm>
            <a:off x="12643814" y="1289800"/>
            <a:ext cx="14901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Kubernetes</a:t>
            </a:r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DBBEB5-8602-FC47-9836-869E7E971E55}"/>
              </a:ext>
            </a:extLst>
          </p:cNvPr>
          <p:cNvSpPr txBox="1"/>
          <p:nvPr/>
        </p:nvSpPr>
        <p:spPr>
          <a:xfrm>
            <a:off x="12407241" y="2964862"/>
            <a:ext cx="21736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AKS</a:t>
            </a:r>
          </a:p>
          <a:p>
            <a:pPr algn="ctr"/>
            <a:r>
              <a:rPr lang="en-US" dirty="0"/>
              <a:t>Linux &amp; Windows</a:t>
            </a:r>
          </a:p>
          <a:p>
            <a:pPr algn="ctr"/>
            <a:r>
              <a:rPr lang="en-US" dirty="0"/>
              <a:t>Nodepools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E385DB-CE74-CE4E-96BB-B09C7F390E44}"/>
              </a:ext>
            </a:extLst>
          </p:cNvPr>
          <p:cNvSpPr txBox="1"/>
          <p:nvPr/>
        </p:nvSpPr>
        <p:spPr>
          <a:xfrm>
            <a:off x="13003161" y="4721818"/>
            <a:ext cx="12451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VM</a:t>
            </a:r>
          </a:p>
          <a:p>
            <a:pPr algn="ctr"/>
            <a:r>
              <a:rPr lang="en-US" dirty="0" err="1"/>
              <a:t>ScaleSets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D7A3A5-6A48-CA4D-A755-42C781E6FB1D}"/>
              </a:ext>
            </a:extLst>
          </p:cNvPr>
          <p:cNvSpPr txBox="1"/>
          <p:nvPr/>
        </p:nvSpPr>
        <p:spPr>
          <a:xfrm>
            <a:off x="13064883" y="6248564"/>
            <a:ext cx="12611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Managed</a:t>
            </a:r>
          </a:p>
          <a:p>
            <a:pPr algn="ctr"/>
            <a:r>
              <a:rPr lang="en-US" dirty="0"/>
              <a:t>Service</a:t>
            </a:r>
          </a:p>
          <a:p>
            <a:pPr algn="ctr"/>
            <a:r>
              <a:rPr lang="en-US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41272528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1144" y="1250731"/>
            <a:ext cx="11688029" cy="4062246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2341178" y="2396357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4180488" y="3463157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4180488" y="4133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5956736" y="4130563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3947098" y="2406906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2556640" y="2968410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2556640" y="4133191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692460" y="3841529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292364" y="3346782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7843344" y="2406906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9682654" y="3473706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9682654" y="4143740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1458902" y="4141112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9449264" y="2417455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8058806" y="2978959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8058806" y="4143740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2194626" y="3852078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0418378" y="3852078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8794530" y="3357331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916212" y="3841529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5172606" y="1366642"/>
            <a:ext cx="55794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607" y="2923218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951" y="2926177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97" y="342339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08" y="342641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4429061" y="1396996"/>
            <a:ext cx="694584" cy="69458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7355" y="5478810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10085312" y="6574127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8129" y="5519470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1963541" y="6493172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6463" y="560201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6662210" y="665437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1938086" y="6682289"/>
            <a:ext cx="4457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1671144" y="5450623"/>
            <a:ext cx="10720552" cy="1579001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-down Arrow 2">
            <a:extLst>
              <a:ext uri="{FF2B5EF4-FFF2-40B4-BE49-F238E27FC236}">
                <a16:creationId xmlns:a16="http://schemas.microsoft.com/office/drawing/2014/main" id="{35C53C83-FBBF-9E4B-B8B0-6E50B4DF8B66}"/>
              </a:ext>
            </a:extLst>
          </p:cNvPr>
          <p:cNvSpPr/>
          <p:nvPr/>
        </p:nvSpPr>
        <p:spPr>
          <a:xfrm>
            <a:off x="2925455" y="4794803"/>
            <a:ext cx="323189" cy="840827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D4E73F-C5BA-4042-BBFA-7F2DE5990DCF}"/>
              </a:ext>
            </a:extLst>
          </p:cNvPr>
          <p:cNvGrpSpPr/>
          <p:nvPr/>
        </p:nvGrpSpPr>
        <p:grpSpPr>
          <a:xfrm>
            <a:off x="11562842" y="3054381"/>
            <a:ext cx="1319479" cy="653179"/>
            <a:chOff x="405245" y="2091580"/>
            <a:chExt cx="800100" cy="32587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41AD72-987C-354E-A0AC-E18EC921D06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CAA0E34-C48D-E34C-ADA5-727BB11B3801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2053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1058362"/>
            <a:ext cx="5770180" cy="3891297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62791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69471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36474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36212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63846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219996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36474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307308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307308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57833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603818" y="1029805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214718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64741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36652" y="1069154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303367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412134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42775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60065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43522" y="4341730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512217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>
                <a:solidFill>
                  <a:srgbClr val="FFC000"/>
                </a:solidFill>
              </a:rPr>
              <a:t>dev</a:t>
            </a: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607373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6677401" y="656450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85721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701688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405016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792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81579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46898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94494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29" idx="1"/>
          </p:cNvCxnSpPr>
          <p:nvPr/>
        </p:nvCxnSpPr>
        <p:spPr>
          <a:xfrm flipV="1">
            <a:off x="7878732" y="3680059"/>
            <a:ext cx="1325139" cy="1788924"/>
          </a:xfrm>
          <a:prstGeom prst="bentConnector3">
            <a:avLst>
              <a:gd name="adj1" fmla="val 5396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0B3CD6EB-ACE9-784E-B64C-B10EB86E05B0}"/>
              </a:ext>
            </a:extLst>
          </p:cNvPr>
          <p:cNvCxnSpPr>
            <a:stCxn id="29" idx="2"/>
            <a:endCxn id="26" idx="2"/>
          </p:cNvCxnSpPr>
          <p:nvPr/>
        </p:nvCxnSpPr>
        <p:spPr>
          <a:xfrm rot="5400000" flipH="1" flipV="1">
            <a:off x="11638329" y="2294007"/>
            <a:ext cx="2628" cy="3400096"/>
          </a:xfrm>
          <a:prstGeom prst="bentConnector3">
            <a:avLst>
              <a:gd name="adj1" fmla="val -1829714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8443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52786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52444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050342" y="499240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B86D647-B55B-3A47-9E84-443EA6250C38}"/>
              </a:ext>
            </a:extLst>
          </p:cNvPr>
          <p:cNvSpPr/>
          <p:nvPr/>
        </p:nvSpPr>
        <p:spPr>
          <a:xfrm>
            <a:off x="11384980" y="400591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301576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3E4D9E-ECB6-6048-AF08-B62AF74A4E7C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FAF147D-3085-3F4A-8D16-F31F8493DAE3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sp>
        <p:nvSpPr>
          <p:cNvPr id="102" name="Explosion 2 101">
            <a:extLst>
              <a:ext uri="{FF2B5EF4-FFF2-40B4-BE49-F238E27FC236}">
                <a16:creationId xmlns:a16="http://schemas.microsoft.com/office/drawing/2014/main" id="{BA0164CB-2EB3-0D4A-8A21-68E500C65951}"/>
              </a:ext>
            </a:extLst>
          </p:cNvPr>
          <p:cNvSpPr/>
          <p:nvPr/>
        </p:nvSpPr>
        <p:spPr>
          <a:xfrm>
            <a:off x="8618650" y="4508259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</p:spTree>
    <p:extLst>
      <p:ext uri="{BB962C8B-B14F-4D97-AF65-F5344CB8AC3E}">
        <p14:creationId xmlns:p14="http://schemas.microsoft.com/office/powerpoint/2010/main" val="1330603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24" y="-241690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827142"/>
            <a:ext cx="5770180" cy="6343335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8988409" y="4371422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10827719" y="5438222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10827719" y="6108256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12603967" y="6105628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10594329" y="4381971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9203871" y="4943475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9203871" y="6108256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3339691" y="5816594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9939595" y="5321847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39669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46349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13352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13090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40724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196874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13352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284186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284186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34711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1563443" y="5816594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589454" y="819181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38" y="4898283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191596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128" y="539846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41619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56791" y="858686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20707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42537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280245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389012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19653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36943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56390" y="4142991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86044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88231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489095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 err="1">
                <a:solidFill>
                  <a:srgbClr val="FFC000"/>
                </a:solidFill>
              </a:rPr>
              <a:t>qa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584251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4163915" y="639761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62599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678566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381894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23914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58457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23776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71372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7878732" y="5237763"/>
            <a:ext cx="1325139" cy="1185804"/>
          </a:xfrm>
          <a:prstGeom prst="bentConnector3">
            <a:avLst>
              <a:gd name="adj1" fmla="val 26999"/>
            </a:avLst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61311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29664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29322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236661" y="5741742"/>
            <a:ext cx="493561" cy="4308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278454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6" name="Explosion 2 15">
            <a:extLst>
              <a:ext uri="{FF2B5EF4-FFF2-40B4-BE49-F238E27FC236}">
                <a16:creationId xmlns:a16="http://schemas.microsoft.com/office/drawing/2014/main" id="{924AD5D4-E5A7-BD4B-BE60-019D81ABB781}"/>
              </a:ext>
            </a:extLst>
          </p:cNvPr>
          <p:cNvSpPr/>
          <p:nvPr/>
        </p:nvSpPr>
        <p:spPr>
          <a:xfrm>
            <a:off x="6732302" y="6112360"/>
            <a:ext cx="2696416" cy="1568092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EC71DF-D1ED-CE49-AB5E-C5F41C9B9321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1C63A87-43D2-1543-9B76-BE1F12916FCF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FABEB91-18ED-DB46-9762-F63FF3EE508F}"/>
              </a:ext>
            </a:extLst>
          </p:cNvPr>
          <p:cNvGrpSpPr/>
          <p:nvPr/>
        </p:nvGrpSpPr>
        <p:grpSpPr>
          <a:xfrm>
            <a:off x="12737161" y="5121879"/>
            <a:ext cx="1319479" cy="653179"/>
            <a:chOff x="405245" y="2091580"/>
            <a:chExt cx="800100" cy="32587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6DF1900-DDFA-5544-A65E-2347305D20D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3BF0DA9-9CAF-4F4D-A9EB-1867FDB3B983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7939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nodes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8789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xplosion 2 67">
            <a:extLst>
              <a:ext uri="{FF2B5EF4-FFF2-40B4-BE49-F238E27FC236}">
                <a16:creationId xmlns:a16="http://schemas.microsoft.com/office/drawing/2014/main" id="{2A6884DE-9B1C-AC48-8B21-A4BE848F2005}"/>
              </a:ext>
            </a:extLst>
          </p:cNvPr>
          <p:cNvSpPr/>
          <p:nvPr/>
        </p:nvSpPr>
        <p:spPr>
          <a:xfrm>
            <a:off x="8379200" y="4443177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E0D4451-A648-C64B-B433-06D288590401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3612296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create </a:t>
            </a:r>
            <a:r>
              <a:rPr lang="en-US" dirty="0">
                <a:solidFill>
                  <a:schemeClr val="bg1"/>
                </a:solidFill>
              </a:rPr>
              <a:t>ns dev</a:t>
            </a: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3374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xplosion 2 49">
            <a:extLst>
              <a:ext uri="{FF2B5EF4-FFF2-40B4-BE49-F238E27FC236}">
                <a16:creationId xmlns:a16="http://schemas.microsoft.com/office/drawing/2014/main" id="{AFDB25C1-F9B7-D949-BF0F-FE1BF53F1A0D}"/>
              </a:ext>
            </a:extLst>
          </p:cNvPr>
          <p:cNvSpPr/>
          <p:nvPr/>
        </p:nvSpPr>
        <p:spPr>
          <a:xfrm>
            <a:off x="8154512" y="4333993"/>
            <a:ext cx="2532264" cy="1475884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F1907E-A941-5B42-8D42-D740A73D2CCF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3948022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11C8A1-A870-384D-8B1C-BC54869A46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F47009-05C4-C04B-847C-DE01FD79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093"/>
            <a:ext cx="12618720" cy="1188851"/>
          </a:xfrm>
        </p:spPr>
        <p:txBody>
          <a:bodyPr/>
          <a:lstStyle/>
          <a:p>
            <a:r>
              <a:rPr lang="en-US" dirty="0"/>
              <a:t>Azure AKS – Autoscaling Nodes &amp; Pods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8FA9C1-7297-9E4A-87BD-E2C4068CF2FB}"/>
              </a:ext>
            </a:extLst>
          </p:cNvPr>
          <p:cNvSpPr/>
          <p:nvPr/>
        </p:nvSpPr>
        <p:spPr>
          <a:xfrm>
            <a:off x="2593017" y="1503641"/>
            <a:ext cx="8421939" cy="5749159"/>
          </a:xfrm>
          <a:prstGeom prst="roundRect">
            <a:avLst>
              <a:gd name="adj" fmla="val 387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521FE7-5D8A-D942-94F7-BB59091C64FC}"/>
              </a:ext>
            </a:extLst>
          </p:cNvPr>
          <p:cNvSpPr/>
          <p:nvPr/>
        </p:nvSpPr>
        <p:spPr>
          <a:xfrm>
            <a:off x="2837908" y="2640884"/>
            <a:ext cx="7756636" cy="7520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03B59-4207-094C-9646-1B45DC6EDB9F}"/>
              </a:ext>
            </a:extLst>
          </p:cNvPr>
          <p:cNvSpPr/>
          <p:nvPr/>
        </p:nvSpPr>
        <p:spPr>
          <a:xfrm>
            <a:off x="3191052" y="5009115"/>
            <a:ext cx="6877973" cy="6306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Horizontal Pod Autoscaler</a:t>
            </a:r>
          </a:p>
        </p:txBody>
      </p:sp>
      <p:pic>
        <p:nvPicPr>
          <p:cNvPr id="13" name="Google Shape;681;p35">
            <a:extLst>
              <a:ext uri="{FF2B5EF4-FFF2-40B4-BE49-F238E27FC236}">
                <a16:creationId xmlns:a16="http://schemas.microsoft.com/office/drawing/2014/main" id="{09899F49-5049-8640-A82E-023BBAE187F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1052" y="369820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81;p35">
            <a:extLst>
              <a:ext uri="{FF2B5EF4-FFF2-40B4-BE49-F238E27FC236}">
                <a16:creationId xmlns:a16="http://schemas.microsoft.com/office/drawing/2014/main" id="{210F4817-877E-724F-BB5D-0004E9AFBA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5508" y="369155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81;p35">
            <a:extLst>
              <a:ext uri="{FF2B5EF4-FFF2-40B4-BE49-F238E27FC236}">
                <a16:creationId xmlns:a16="http://schemas.microsoft.com/office/drawing/2014/main" id="{FE5D3194-41EB-3141-AF1B-54F20FB1AF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9964" y="371437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81;p35">
            <a:extLst>
              <a:ext uri="{FF2B5EF4-FFF2-40B4-BE49-F238E27FC236}">
                <a16:creationId xmlns:a16="http://schemas.microsoft.com/office/drawing/2014/main" id="{CFC805B4-1D55-EC4B-8A38-8D71E59884B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64420" y="374641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81;p35">
            <a:extLst>
              <a:ext uri="{FF2B5EF4-FFF2-40B4-BE49-F238E27FC236}">
                <a16:creationId xmlns:a16="http://schemas.microsoft.com/office/drawing/2014/main" id="{B29605F3-145E-704D-8C49-5B4EC324A1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8876" y="373975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81;p35">
            <a:extLst>
              <a:ext uri="{FF2B5EF4-FFF2-40B4-BE49-F238E27FC236}">
                <a16:creationId xmlns:a16="http://schemas.microsoft.com/office/drawing/2014/main" id="{7D92730F-1FEE-A248-AA10-BC6077A122E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13332" y="3762573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7;p35">
            <a:extLst>
              <a:ext uri="{FF2B5EF4-FFF2-40B4-BE49-F238E27FC236}">
                <a16:creationId xmlns:a16="http://schemas.microsoft.com/office/drawing/2014/main" id="{A850EEA6-60DA-DE46-A08A-9E970BB40D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004" y="607188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674;p35">
            <a:extLst>
              <a:ext uri="{FF2B5EF4-FFF2-40B4-BE49-F238E27FC236}">
                <a16:creationId xmlns:a16="http://schemas.microsoft.com/office/drawing/2014/main" id="{0EFEECDB-801B-EE41-BFF1-72F4375EB7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689" y="484479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03E23CD-42CA-ED42-87C7-8D23F813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44" y="1529473"/>
            <a:ext cx="956160" cy="93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1745086-2846-9841-83A1-DD32F57E4289}"/>
              </a:ext>
            </a:extLst>
          </p:cNvPr>
          <p:cNvSpPr txBox="1"/>
          <p:nvPr/>
        </p:nvSpPr>
        <p:spPr>
          <a:xfrm>
            <a:off x="3934131" y="1654933"/>
            <a:ext cx="666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Azure Kubernetes Service (AKS) Cluster</a:t>
            </a:r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DFDB6A3F-C0D3-B74E-8CF1-D08F54A361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380" y="609469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7;p35">
            <a:extLst>
              <a:ext uri="{FF2B5EF4-FFF2-40B4-BE49-F238E27FC236}">
                <a16:creationId xmlns:a16="http://schemas.microsoft.com/office/drawing/2014/main" id="{5850AF40-4219-A844-A010-B25F647E13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964" y="6087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637;p35">
            <a:extLst>
              <a:ext uri="{FF2B5EF4-FFF2-40B4-BE49-F238E27FC236}">
                <a16:creationId xmlns:a16="http://schemas.microsoft.com/office/drawing/2014/main" id="{08CFE112-1511-7749-BEA4-3A34F1F479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237" y="611018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7;p35">
            <a:extLst>
              <a:ext uri="{FF2B5EF4-FFF2-40B4-BE49-F238E27FC236}">
                <a16:creationId xmlns:a16="http://schemas.microsoft.com/office/drawing/2014/main" id="{CF8C1FB5-0AA7-D045-8456-2B7E6168E1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53" y="608557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25D6528F-4A21-684F-A6A5-EF91D06F15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869" y="61079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C54454-9526-AC4C-B69E-F78679A3D589}"/>
              </a:ext>
            </a:extLst>
          </p:cNvPr>
          <p:cNvCxnSpPr>
            <a:endCxn id="15" idx="0"/>
          </p:cNvCxnSpPr>
          <p:nvPr/>
        </p:nvCxnSpPr>
        <p:spPr>
          <a:xfrm>
            <a:off x="6118044" y="3392944"/>
            <a:ext cx="0" cy="32142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74162B-2026-9C41-B847-7126045635D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342500" y="3392944"/>
            <a:ext cx="0" cy="3534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33DF84-9EDC-3A49-9430-53F9DF3DD610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566956" y="3408937"/>
            <a:ext cx="0" cy="330822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DFD7D0-73C0-794B-93F0-C459BCA0945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791412" y="3392944"/>
            <a:ext cx="0" cy="36962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D993F52-AD76-954A-A582-D0038D55DAD7}"/>
              </a:ext>
            </a:extLst>
          </p:cNvPr>
          <p:cNvSpPr txBox="1"/>
          <p:nvPr/>
        </p:nvSpPr>
        <p:spPr>
          <a:xfrm>
            <a:off x="7457693" y="3463784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4D64280-B105-624C-B31A-7FFC536B9D2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6118044" y="5624855"/>
            <a:ext cx="1763" cy="46251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15E85FC-31CB-1547-942A-AED8D5B2C067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7342080" y="5624855"/>
            <a:ext cx="420" cy="485331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3C3FD8-3126-0C49-BB8D-E272C2F2037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566956" y="5640848"/>
            <a:ext cx="12940" cy="44472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832BC2-76A6-884A-9BAD-82907112182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9791412" y="5624855"/>
            <a:ext cx="26300" cy="4830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CBACC14-C6BD-C04A-9049-7705DF46C174}"/>
              </a:ext>
            </a:extLst>
          </p:cNvPr>
          <p:cNvSpPr txBox="1"/>
          <p:nvPr/>
        </p:nvSpPr>
        <p:spPr>
          <a:xfrm>
            <a:off x="7457693" y="5695695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DC448C9-9768-414D-958E-7842D2300728}"/>
              </a:ext>
            </a:extLst>
          </p:cNvPr>
          <p:cNvSpPr/>
          <p:nvPr/>
        </p:nvSpPr>
        <p:spPr>
          <a:xfrm>
            <a:off x="12032673" y="2460184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nodes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6A225995-58AA-F743-9D21-0266E92CC215}"/>
              </a:ext>
            </a:extLst>
          </p:cNvPr>
          <p:cNvSpPr/>
          <p:nvPr/>
        </p:nvSpPr>
        <p:spPr>
          <a:xfrm>
            <a:off x="11891516" y="4647716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pods</a:t>
            </a:r>
          </a:p>
        </p:txBody>
      </p:sp>
    </p:spTree>
    <p:extLst>
      <p:ext uri="{BB962C8B-B14F-4D97-AF65-F5344CB8AC3E}">
        <p14:creationId xmlns:p14="http://schemas.microsoft.com/office/powerpoint/2010/main" val="5299609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 dirty="0"/>
              <a:t>© </a:t>
            </a:r>
            <a:endParaRPr lang="en-GB" sz="1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DD5278-E98B-6C42-9EE2-DB4480375CDB}"/>
              </a:ext>
            </a:extLst>
          </p:cNvPr>
          <p:cNvSpPr/>
          <p:nvPr/>
        </p:nvSpPr>
        <p:spPr>
          <a:xfrm>
            <a:off x="6148405" y="3080789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Azure AKS</a:t>
            </a:r>
          </a:p>
          <a:p>
            <a:pPr algn="ctr"/>
            <a:r>
              <a:rPr lang="en-US" sz="2400" dirty="0"/>
              <a:t>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4269297" y="620763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Region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1459498" y="18073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3290108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User Node Pools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455167-5C24-7C41-878D-8ADBB8E6273B}"/>
              </a:ext>
            </a:extLst>
          </p:cNvPr>
          <p:cNvSpPr/>
          <p:nvPr/>
        </p:nvSpPr>
        <p:spPr>
          <a:xfrm>
            <a:off x="4898642" y="1776462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5244096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Virtual Nodes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105904-68E2-DF41-81D4-0CE9E6487D6D}"/>
              </a:ext>
            </a:extLst>
          </p:cNvPr>
          <p:cNvSpPr/>
          <p:nvPr/>
        </p:nvSpPr>
        <p:spPr>
          <a:xfrm>
            <a:off x="6067922" y="47235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Basics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6148404" y="61892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</a:t>
            </a:r>
          </a:p>
          <a:p>
            <a:pPr algn="ctr"/>
            <a:r>
              <a:rPr lang="en-US" sz="1500" dirty="0"/>
              <a:t>Version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9267260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RBAC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3576DF-6484-A14D-9260-76AAD6C264B3}"/>
              </a:ext>
            </a:extLst>
          </p:cNvPr>
          <p:cNvSpPr/>
          <p:nvPr/>
        </p:nvSpPr>
        <p:spPr>
          <a:xfrm>
            <a:off x="7796056" y="1873223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Authentication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11047027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7464611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1376909" y="21593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1376909" y="35865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1376908" y="504080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Policy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BAF710-D9ED-7341-920E-DE07C70D95E4}"/>
              </a:ext>
            </a:extLst>
          </p:cNvPr>
          <p:cNvSpPr/>
          <p:nvPr/>
        </p:nvSpPr>
        <p:spPr>
          <a:xfrm>
            <a:off x="3850696" y="351376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Integrations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7D553A-E2AE-DF43-AAF7-A92876CCF5D5}"/>
              </a:ext>
            </a:extLst>
          </p:cNvPr>
          <p:cNvSpPr/>
          <p:nvPr/>
        </p:nvSpPr>
        <p:spPr>
          <a:xfrm>
            <a:off x="8208407" y="369776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Networking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11098824" y="212976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11098822" y="3624760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11162292" y="5160449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Public Cluster</a:t>
            </a:r>
          </a:p>
          <a:p>
            <a:pPr algn="ctr"/>
            <a:r>
              <a:rPr lang="en-US" sz="1500" dirty="0"/>
              <a:t>(Restrict Access) / Private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F76454-A2CD-2447-B34D-15F8E8D0622F}"/>
              </a:ext>
            </a:extLst>
          </p:cNvPr>
          <p:cNvSpPr/>
          <p:nvPr/>
        </p:nvSpPr>
        <p:spPr>
          <a:xfrm>
            <a:off x="1183696" y="111896"/>
            <a:ext cx="5860473" cy="1446740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7DC973-8820-C740-9788-BB6DCD134775}"/>
              </a:ext>
            </a:extLst>
          </p:cNvPr>
          <p:cNvSpPr/>
          <p:nvPr/>
        </p:nvSpPr>
        <p:spPr>
          <a:xfrm>
            <a:off x="7184884" y="111896"/>
            <a:ext cx="5860473" cy="1446740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10930392" y="1984195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1208478" y="1984195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F1D7EA-809F-D74D-8075-2A745B109632}"/>
              </a:ext>
            </a:extLst>
          </p:cNvPr>
          <p:cNvSpPr/>
          <p:nvPr/>
        </p:nvSpPr>
        <p:spPr>
          <a:xfrm>
            <a:off x="4098893" y="6076554"/>
            <a:ext cx="5757165" cy="1499958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8FFDB3-5C08-804F-8D51-DCA785F9B5AF}"/>
              </a:ext>
            </a:extLst>
          </p:cNvPr>
          <p:cNvSpPr/>
          <p:nvPr/>
        </p:nvSpPr>
        <p:spPr>
          <a:xfrm>
            <a:off x="7983200" y="6189267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Zones</a:t>
            </a:r>
          </a:p>
        </p:txBody>
      </p:sp>
    </p:spTree>
    <p:extLst>
      <p:ext uri="{BB962C8B-B14F-4D97-AF65-F5344CB8AC3E}">
        <p14:creationId xmlns:p14="http://schemas.microsoft.com/office/powerpoint/2010/main" val="1443831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 dirty="0"/>
              <a:t>© 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2847027" y="4301155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User 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2822311" y="5374804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9860718" y="6027469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Policy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4613932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49040" y="3172450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49040" y="4241161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49040" y="5309872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A72E440-3D38-3F4B-BE09-47F15FD3873B}"/>
              </a:ext>
            </a:extLst>
          </p:cNvPr>
          <p:cNvSpPr/>
          <p:nvPr/>
        </p:nvSpPr>
        <p:spPr>
          <a:xfrm>
            <a:off x="2806781" y="6467507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Node Pools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6378583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</p:spTree>
    <p:extLst>
      <p:ext uri="{BB962C8B-B14F-4D97-AF65-F5344CB8AC3E}">
        <p14:creationId xmlns:p14="http://schemas.microsoft.com/office/powerpoint/2010/main" val="20842376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681B15-1548-9649-9AFF-889B4E6721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366915-3C07-DF43-9A0C-F57A0A004AE5}"/>
              </a:ext>
            </a:extLst>
          </p:cNvPr>
          <p:cNvSpPr/>
          <p:nvPr/>
        </p:nvSpPr>
        <p:spPr>
          <a:xfrm>
            <a:off x="260812" y="50243"/>
            <a:ext cx="4416136" cy="40940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Section-1</a:t>
            </a:r>
          </a:p>
          <a:p>
            <a:pPr algn="ctr"/>
            <a:r>
              <a:rPr lang="en-US" sz="3500" dirty="0"/>
              <a:t>Create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B6694B-2FAD-4C44-8217-666252D60C29}"/>
              </a:ext>
            </a:extLst>
          </p:cNvPr>
          <p:cNvSpPr/>
          <p:nvPr/>
        </p:nvSpPr>
        <p:spPr>
          <a:xfrm>
            <a:off x="5107132" y="2057400"/>
            <a:ext cx="4416136" cy="409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Section-2</a:t>
            </a:r>
          </a:p>
          <a:p>
            <a:pPr algn="ctr"/>
            <a:r>
              <a:rPr lang="en-US" sz="3500" dirty="0"/>
              <a:t>Create Windows, Linux User Node Pools and Virtual Nodes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89E938-FFD4-894D-A96F-74898660A45E}"/>
              </a:ext>
            </a:extLst>
          </p:cNvPr>
          <p:cNvSpPr/>
          <p:nvPr/>
        </p:nvSpPr>
        <p:spPr>
          <a:xfrm>
            <a:off x="9953452" y="3512127"/>
            <a:ext cx="4416136" cy="4094018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Section-3</a:t>
            </a:r>
          </a:p>
          <a:p>
            <a:pPr algn="ctr"/>
            <a:r>
              <a:rPr lang="en-US" sz="3500" dirty="0"/>
              <a:t>Deploy Apps to all 4 node pools using Kubernetes Node Selector concept</a:t>
            </a:r>
          </a:p>
        </p:txBody>
      </p:sp>
    </p:spTree>
    <p:extLst>
      <p:ext uri="{BB962C8B-B14F-4D97-AF65-F5344CB8AC3E}">
        <p14:creationId xmlns:p14="http://schemas.microsoft.com/office/powerpoint/2010/main" val="1699260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45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D2E28F-1F1B-1540-B44A-1E12A77F20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AA5ABA-8230-DA45-BAB2-2E96F3B99BC1}"/>
              </a:ext>
            </a:extLst>
          </p:cNvPr>
          <p:cNvCxnSpPr>
            <a:cxnSpLocks/>
          </p:cNvCxnSpPr>
          <p:nvPr/>
        </p:nvCxnSpPr>
        <p:spPr>
          <a:xfrm>
            <a:off x="7193810" y="121001"/>
            <a:ext cx="0" cy="742207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C752F6A-E5DE-034C-8C0A-9560882E7287}"/>
              </a:ext>
            </a:extLst>
          </p:cNvPr>
          <p:cNvSpPr/>
          <p:nvPr/>
        </p:nvSpPr>
        <p:spPr>
          <a:xfrm>
            <a:off x="496290" y="450407"/>
            <a:ext cx="6177641" cy="87454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b="1" dirty="0"/>
              <a:t>Azure DevOps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118CA48-42ED-7544-A184-D465A4A7AA08}"/>
              </a:ext>
            </a:extLst>
          </p:cNvPr>
          <p:cNvSpPr/>
          <p:nvPr/>
        </p:nvSpPr>
        <p:spPr>
          <a:xfrm>
            <a:off x="7714508" y="450407"/>
            <a:ext cx="6177641" cy="87454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b="1" dirty="0"/>
              <a:t>Terraform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4459DCF-97AD-2245-9571-CF1FAB5196DC}"/>
              </a:ext>
            </a:extLst>
          </p:cNvPr>
          <p:cNvSpPr/>
          <p:nvPr/>
        </p:nvSpPr>
        <p:spPr>
          <a:xfrm>
            <a:off x="496290" y="1635961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Build and Push Docker Image to ACR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15291B6-5E73-2A4F-9477-7E426B6D2B67}"/>
              </a:ext>
            </a:extLst>
          </p:cNvPr>
          <p:cNvSpPr/>
          <p:nvPr/>
        </p:nvSpPr>
        <p:spPr>
          <a:xfrm>
            <a:off x="496289" y="3080334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Deploy to Azure Kubernetes Clusters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1CF6A30-A220-E344-A7CE-C8D6ADC6755B}"/>
              </a:ext>
            </a:extLst>
          </p:cNvPr>
          <p:cNvSpPr/>
          <p:nvPr/>
        </p:nvSpPr>
        <p:spPr>
          <a:xfrm>
            <a:off x="496289" y="4603417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Starter Pipelines</a:t>
            </a:r>
          </a:p>
          <a:p>
            <a:pPr algn="ctr"/>
            <a:r>
              <a:rPr lang="en-US" sz="3600" b="1" dirty="0"/>
              <a:t>Write from scratch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120DA1F-4872-CF40-9637-B30C498045F6}"/>
              </a:ext>
            </a:extLst>
          </p:cNvPr>
          <p:cNvSpPr/>
          <p:nvPr/>
        </p:nvSpPr>
        <p:spPr>
          <a:xfrm>
            <a:off x="496288" y="6132957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Release Pipelines to deploy across Environments (</a:t>
            </a:r>
            <a:r>
              <a:rPr lang="en-US" sz="3600" b="1" dirty="0" err="1"/>
              <a:t>Dev,QA</a:t>
            </a:r>
            <a:r>
              <a:rPr lang="en-US" sz="3600" b="1" dirty="0"/>
              <a:t>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FCCDB5E-47AC-9540-B90B-6F2E8816FBC2}"/>
              </a:ext>
            </a:extLst>
          </p:cNvPr>
          <p:cNvSpPr/>
          <p:nvPr/>
        </p:nvSpPr>
        <p:spPr>
          <a:xfrm>
            <a:off x="7714508" y="1635961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Terraform Command Basics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D7C9DC0-212C-2D44-8414-1D384A97DEFE}"/>
              </a:ext>
            </a:extLst>
          </p:cNvPr>
          <p:cNvSpPr/>
          <p:nvPr/>
        </p:nvSpPr>
        <p:spPr>
          <a:xfrm>
            <a:off x="7714507" y="3080334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Terraform Language Basics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2FD95C6-507A-464A-8B5E-6CE0315B2773}"/>
              </a:ext>
            </a:extLst>
          </p:cNvPr>
          <p:cNvSpPr/>
          <p:nvPr/>
        </p:nvSpPr>
        <p:spPr>
          <a:xfrm>
            <a:off x="7714507" y="4603417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Provision production grade AKS Cluster using Terraform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1370D17-C744-DF43-BA0C-27DA2F759F56}"/>
              </a:ext>
            </a:extLst>
          </p:cNvPr>
          <p:cNvSpPr/>
          <p:nvPr/>
        </p:nvSpPr>
        <p:spPr>
          <a:xfrm>
            <a:off x="7714506" y="6132957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Provision AKS Cluster using Terraform &amp; Azure DevOps</a:t>
            </a:r>
          </a:p>
        </p:txBody>
      </p:sp>
    </p:spTree>
    <p:extLst>
      <p:ext uri="{BB962C8B-B14F-4D97-AF65-F5344CB8AC3E}">
        <p14:creationId xmlns:p14="http://schemas.microsoft.com/office/powerpoint/2010/main" val="308827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1893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12059796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193897" y="1388587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3981" y="924242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310753" y="400649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cxnSpLocks/>
          </p:cNvCxnSpPr>
          <p:nvPr/>
        </p:nvCxnSpPr>
        <p:spPr>
          <a:xfrm>
            <a:off x="13677251" y="2189561"/>
            <a:ext cx="12965" cy="13492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5F6CB376-CBD6-6842-BB60-FC8F2E3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830" y="4862039"/>
            <a:ext cx="3551765" cy="882585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  <p:pic>
        <p:nvPicPr>
          <p:cNvPr id="62" name="Graphic 61" descr="Cmd Terminal">
            <a:extLst>
              <a:ext uri="{FF2B5EF4-FFF2-40B4-BE49-F238E27FC236}">
                <a16:creationId xmlns:a16="http://schemas.microsoft.com/office/drawing/2014/main" id="{BD2E3089-392B-704D-A116-DA36C69E2B8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892574" y="4518655"/>
            <a:ext cx="1569354" cy="1569354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AFEAC394-159C-EA40-A6C0-F357FF397C9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142110" y="6563171"/>
            <a:ext cx="1164000" cy="1164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C12E9EA-35AC-5243-8BAF-EBEE66059BDC}"/>
              </a:ext>
            </a:extLst>
          </p:cNvPr>
          <p:cNvCxnSpPr>
            <a:cxnSpLocks/>
          </p:cNvCxnSpPr>
          <p:nvPr/>
        </p:nvCxnSpPr>
        <p:spPr>
          <a:xfrm flipV="1">
            <a:off x="13651097" y="5757895"/>
            <a:ext cx="39119" cy="90381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4600B4F1-44C4-4A49-B36F-AECDAEBD5795}"/>
              </a:ext>
            </a:extLst>
          </p:cNvPr>
          <p:cNvSpPr txBox="1"/>
          <p:nvPr/>
        </p:nvSpPr>
        <p:spPr>
          <a:xfrm>
            <a:off x="12249418" y="7029274"/>
            <a:ext cx="1371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Terraform Developer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9A51877-0B47-8241-AA2B-6188EDB60A92}"/>
              </a:ext>
            </a:extLst>
          </p:cNvPr>
          <p:cNvSpPr txBox="1"/>
          <p:nvPr/>
        </p:nvSpPr>
        <p:spPr>
          <a:xfrm>
            <a:off x="12057683" y="5968393"/>
            <a:ext cx="1371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Terraform CLI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84886EF-7199-A247-AF6D-A6B89FE3DFB2}"/>
              </a:ext>
            </a:extLst>
          </p:cNvPr>
          <p:cNvCxnSpPr>
            <a:cxnSpLocks/>
            <a:stCxn id="62" idx="1"/>
            <a:endCxn id="64" idx="3"/>
          </p:cNvCxnSpPr>
          <p:nvPr/>
        </p:nvCxnSpPr>
        <p:spPr>
          <a:xfrm flipH="1">
            <a:off x="11247595" y="5303332"/>
            <a:ext cx="164497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2883668-816A-2240-B1D5-3DFDA1A93DBA}"/>
              </a:ext>
            </a:extLst>
          </p:cNvPr>
          <p:cNvCxnSpPr>
            <a:cxnSpLocks/>
          </p:cNvCxnSpPr>
          <p:nvPr/>
        </p:nvCxnSpPr>
        <p:spPr>
          <a:xfrm flipH="1" flipV="1">
            <a:off x="7397150" y="3964330"/>
            <a:ext cx="286807" cy="13390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107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193897" y="1388587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3981" y="924242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310753" y="400649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cxnSpLocks/>
          </p:cNvCxnSpPr>
          <p:nvPr/>
        </p:nvCxnSpPr>
        <p:spPr>
          <a:xfrm>
            <a:off x="13677251" y="2189561"/>
            <a:ext cx="12965" cy="13492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5F6CB376-CBD6-6842-BB60-FC8F2E3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131" y="5448330"/>
            <a:ext cx="3551765" cy="882585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2883668-816A-2240-B1D5-3DFDA1A93DBA}"/>
              </a:ext>
            </a:extLst>
          </p:cNvPr>
          <p:cNvCxnSpPr>
            <a:cxnSpLocks/>
          </p:cNvCxnSpPr>
          <p:nvPr/>
        </p:nvCxnSpPr>
        <p:spPr>
          <a:xfrm flipH="1">
            <a:off x="9761896" y="5868684"/>
            <a:ext cx="565868" cy="209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74D429B0-087F-8441-AB30-CF9B2938E8A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334708" y="5494920"/>
            <a:ext cx="974599" cy="97459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90F9490-5686-CC4A-8C2B-2760608D12A9}"/>
              </a:ext>
            </a:extLst>
          </p:cNvPr>
          <p:cNvSpPr txBox="1"/>
          <p:nvPr/>
        </p:nvSpPr>
        <p:spPr>
          <a:xfrm>
            <a:off x="10268592" y="6456264"/>
            <a:ext cx="110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</a:t>
            </a:r>
          </a:p>
          <a:p>
            <a:pPr algn="ctr"/>
            <a:r>
              <a:rPr lang="en-US" sz="1800" dirty="0"/>
              <a:t>DevOps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98885C2-B09F-344B-9A21-310851CC59DB}"/>
              </a:ext>
            </a:extLst>
          </p:cNvPr>
          <p:cNvCxnSpPr>
            <a:cxnSpLocks/>
          </p:cNvCxnSpPr>
          <p:nvPr/>
        </p:nvCxnSpPr>
        <p:spPr>
          <a:xfrm flipV="1">
            <a:off x="7134115" y="4171988"/>
            <a:ext cx="54207" cy="124462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4936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3731A6-E4C3-4C44-9845-EE99D39FA6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92B23F-E6AD-D542-BC8A-70A5C1E10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2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846920-3781-F849-A6BB-4F6052F64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724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7221F2-520A-2843-A461-176BB0E9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057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0173D01-121D-DE40-ABD2-5315A679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8" y="424408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12AA4B7-CA5E-9C4C-A43B-87AF28CF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331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EE7E558-D7AE-D04C-A4C7-7858B09F9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70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6F034CD-34A7-FE49-B152-3CE4C8A8E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48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43732B7-0B52-BC4E-BC5E-D6297E714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457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792F694-7C65-264D-B7C0-9BE82E19B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48" y="9317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BE9A37E-91D9-7A47-B05A-4178ECAA7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671" y="2681411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F44DB85-88AF-8F4C-B366-96E3C5E3E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718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F5AFBA7A-B509-4E4C-86A4-A6E59CC4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18" y="261273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917D3338-5FC8-1D4F-9E3D-4DB8A71D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669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D289E48-1854-FF42-8E95-53420C1E9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7" y="25573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20DE6677-3232-644C-B09B-67AD715A4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236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4B8FC13E-65A8-4241-A0B4-F229E4E2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58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E8E4146-9445-4744-81CB-8E9C28702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05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B68731D1-D0BE-0E4F-B240-E65367FE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78" y="594416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6504D12F-E5FE-5F45-9D27-87FC1F875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91" y="425042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C568B198-338C-064A-97DB-7CDBB1390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396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3C883D1B-B657-6147-B39B-D42F88883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35" y="59455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88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679" y="221954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Create Cluster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865" y="2005634"/>
            <a:ext cx="3884336" cy="377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5358ACF-1305-1846-BE8F-0FB28381D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048" y="2219541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27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E5F5CF-76DD-464A-97BC-193D03C9E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03CD-2B39-CC49-B956-EE528F4C2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AKS</a:t>
            </a:r>
            <a:r>
              <a:rPr lang="en-US" dirty="0"/>
              <a:t> – Azure Kubernetes Service </a:t>
            </a:r>
          </a:p>
          <a:p>
            <a:r>
              <a:rPr lang="en-US" dirty="0"/>
              <a:t>AKS is </a:t>
            </a:r>
            <a:r>
              <a:rPr lang="en-US" dirty="0">
                <a:solidFill>
                  <a:srgbClr val="0070C0"/>
                </a:solidFill>
              </a:rPr>
              <a:t>highly available, secure and fully managed </a:t>
            </a:r>
            <a:r>
              <a:rPr lang="en-US" dirty="0"/>
              <a:t>Kubernetes Service</a:t>
            </a:r>
          </a:p>
          <a:p>
            <a:r>
              <a:rPr lang="en-US" dirty="0"/>
              <a:t>As on today available in </a:t>
            </a:r>
            <a:r>
              <a:rPr lang="en-US" dirty="0">
                <a:solidFill>
                  <a:srgbClr val="0070C0"/>
                </a:solidFill>
              </a:rPr>
              <a:t>36 regions </a:t>
            </a:r>
            <a:r>
              <a:rPr lang="en-US" dirty="0"/>
              <a:t>and growing. </a:t>
            </a:r>
          </a:p>
          <a:p>
            <a:r>
              <a:rPr lang="en-US" dirty="0"/>
              <a:t>When </a:t>
            </a:r>
            <a:r>
              <a:rPr lang="en-US" dirty="0">
                <a:solidFill>
                  <a:srgbClr val="0070C0"/>
                </a:solidFill>
              </a:rPr>
              <a:t>compared</a:t>
            </a:r>
            <a:r>
              <a:rPr lang="en-US" dirty="0"/>
              <a:t> to other cloud providers, AKS is the one which is available in highest number of regions</a:t>
            </a:r>
          </a:p>
          <a:p>
            <a:r>
              <a:rPr lang="en-US" dirty="0"/>
              <a:t>Will be able to run </a:t>
            </a:r>
            <a:r>
              <a:rPr lang="en-US" dirty="0">
                <a:solidFill>
                  <a:srgbClr val="0070C0"/>
                </a:solidFill>
              </a:rPr>
              <a:t>any type </a:t>
            </a:r>
            <a:r>
              <a:rPr lang="en-US" dirty="0"/>
              <a:t>of workloads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Windows</a:t>
            </a:r>
            <a:r>
              <a:rPr lang="en-US" dirty="0"/>
              <a:t> based applications like </a:t>
            </a:r>
            <a:r>
              <a:rPr lang="en-US" dirty="0" err="1"/>
              <a:t>.Net</a:t>
            </a:r>
            <a:r>
              <a:rPr lang="en-US" dirty="0"/>
              <a:t> Apps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Linux</a:t>
            </a:r>
            <a:r>
              <a:rPr lang="en-US" dirty="0"/>
              <a:t> supported applications like Java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IOT device deployment </a:t>
            </a:r>
            <a:r>
              <a:rPr lang="en-US" dirty="0"/>
              <a:t>and management on demand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Machine Learning </a:t>
            </a:r>
            <a:r>
              <a:rPr lang="en-US" dirty="0"/>
              <a:t>Model training with AKS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2E1EAC-3771-924F-A963-45F6050E1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3294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2" y="-259373"/>
            <a:ext cx="12618720" cy="1188851"/>
          </a:xfrm>
        </p:spPr>
        <p:txBody>
          <a:bodyPr/>
          <a:lstStyle/>
          <a:p>
            <a:r>
              <a:rPr lang="en-IN" dirty="0"/>
              <a:t>AKS Kubernetes -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B9A3-8C9D-F443-9D30-3B7B4D7EB925}"/>
              </a:ext>
            </a:extLst>
          </p:cNvPr>
          <p:cNvSpPr/>
          <p:nvPr/>
        </p:nvSpPr>
        <p:spPr>
          <a:xfrm>
            <a:off x="927668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EEECC-AD26-DE49-9CC3-872C6BA3F7E7}"/>
              </a:ext>
            </a:extLst>
          </p:cNvPr>
          <p:cNvSpPr/>
          <p:nvPr/>
        </p:nvSpPr>
        <p:spPr>
          <a:xfrm>
            <a:off x="7694564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32E40B-A5D9-DC46-A820-B813911D9EC7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478F3-DB6F-2043-8433-170725B58D13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AKS </a:t>
            </a:r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E46EA1-9585-8241-8475-E5D5D128AF6E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B356AA-E201-6F44-8F7F-07E27CC1071D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71BC6E-89AB-DC46-BA52-4517BE0BDCD8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1993192-9A2D-3A4B-A9C0-E6373AEE1109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C918F5-2DF0-CC44-B562-79BF604760B1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225004-E4DA-5943-9A03-B6D048267B28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90E542-359E-DB4E-9C24-C0DD54BCFD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AD79D6-B153-F648-B491-BEC124FCB2E9}"/>
              </a:ext>
            </a:extLst>
          </p:cNvPr>
          <p:cNvSpPr txBox="1"/>
          <p:nvPr/>
        </p:nvSpPr>
        <p:spPr>
          <a:xfrm>
            <a:off x="9032681" y="1102459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6DB6E3-1E40-D44F-ACF2-0638BA73F828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DC0761-FC20-9449-A220-CBB93B133235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07F46B3-ECE8-664F-98BC-3DFDF9BEAB2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84C65B8-12A2-834E-A46C-2504FD1887C5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20DFCB-219A-BD46-9CD7-5EAB1174B6FC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59AB472-09A8-544E-AD13-3FF514A741AD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323839B-DA2B-BC42-8DEA-19E50C88457D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EBE187-B60B-2841-A0F6-922405398D55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7BDF4C-8A34-9A49-84BF-6B9A7562DA3B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E1589C-38B7-814C-A89F-701D410AED4F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50D4B-57A9-6340-98AD-F4F5BC2BE955}"/>
              </a:ext>
            </a:extLst>
          </p:cNvPr>
          <p:cNvSpPr txBox="1"/>
          <p:nvPr/>
        </p:nvSpPr>
        <p:spPr>
          <a:xfrm>
            <a:off x="9043084" y="4360645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05C23A-56D3-4649-966A-5BFEDBAA270B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061273-209E-5C41-8D6F-50EDD143357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4EE610-527E-C04C-ABE2-1F147F182D90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DA53D9-2777-3E4F-9181-718A05F66738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D0E9-1E37-0442-B10C-A0715598A0E7}"/>
              </a:ext>
            </a:extLst>
          </p:cNvPr>
          <p:cNvSpPr txBox="1"/>
          <p:nvPr/>
        </p:nvSpPr>
        <p:spPr>
          <a:xfrm>
            <a:off x="1900788" y="7008565"/>
            <a:ext cx="3905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 Control Plane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DB3723-4A47-4842-A7D0-08C8BECDF70D}"/>
              </a:ext>
            </a:extLst>
          </p:cNvPr>
          <p:cNvSpPr txBox="1"/>
          <p:nvPr/>
        </p:nvSpPr>
        <p:spPr>
          <a:xfrm>
            <a:off x="9257255" y="6998092"/>
            <a:ext cx="2770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Node Pools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B829AA-8C60-7B4E-A657-00BCBF6655F6}"/>
              </a:ext>
            </a:extLst>
          </p:cNvPr>
          <p:cNvCxnSpPr>
            <a:stCxn id="67" idx="3"/>
            <a:endCxn id="63" idx="1"/>
          </p:cNvCxnSpPr>
          <p:nvPr/>
        </p:nvCxnSpPr>
        <p:spPr>
          <a:xfrm flipV="1">
            <a:off x="5915658" y="2262824"/>
            <a:ext cx="2454766" cy="3041238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5F551D-6C6F-0541-A244-752BEEF1515D}"/>
              </a:ext>
            </a:extLst>
          </p:cNvPr>
          <p:cNvCxnSpPr>
            <a:stCxn id="67" idx="3"/>
            <a:endCxn id="74" idx="1"/>
          </p:cNvCxnSpPr>
          <p:nvPr/>
        </p:nvCxnSpPr>
        <p:spPr>
          <a:xfrm>
            <a:off x="5915658" y="5304062"/>
            <a:ext cx="2454766" cy="216655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77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41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13" grpId="0"/>
      <p:bldP spid="7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3474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682504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050AE0-22AB-A44E-A8B8-9914899E3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FDE9785F-DFDE-9D4D-BB52-FF4BF37A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6" y="4892380"/>
            <a:ext cx="7900055" cy="27201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Docker Registry or Docker Hub</a:t>
            </a:r>
          </a:p>
          <a:p>
            <a:pPr lvl="1"/>
            <a:r>
              <a:rPr lang="en-IN" dirty="0"/>
              <a:t>A Docker </a:t>
            </a:r>
            <a:r>
              <a:rPr lang="en-IN" i="1" dirty="0"/>
              <a:t>registry</a:t>
            </a:r>
            <a:r>
              <a:rPr lang="en-IN" dirty="0"/>
              <a:t> </a:t>
            </a:r>
            <a:r>
              <a:rPr lang="en-IN" dirty="0">
                <a:solidFill>
                  <a:srgbClr val="0070C0"/>
                </a:solidFill>
              </a:rPr>
              <a:t>stores</a:t>
            </a:r>
            <a:r>
              <a:rPr lang="en-IN" dirty="0"/>
              <a:t> Docker images.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Docker Hub </a:t>
            </a:r>
            <a:r>
              <a:rPr lang="en-IN" dirty="0"/>
              <a:t>is a public registry that anyone can use, and Docker is configured to look for images on Docker Hub by default. </a:t>
            </a:r>
          </a:p>
          <a:p>
            <a:pPr lvl="1"/>
            <a:r>
              <a:rPr lang="en-IN" dirty="0"/>
              <a:t>We can even run our own </a:t>
            </a:r>
            <a:r>
              <a:rPr lang="en-IN" dirty="0">
                <a:solidFill>
                  <a:srgbClr val="0070C0"/>
                </a:solidFill>
              </a:rPr>
              <a:t>private registry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pull </a:t>
            </a:r>
            <a:r>
              <a:rPr lang="en-IN" dirty="0"/>
              <a:t>or </a:t>
            </a:r>
            <a:r>
              <a:rPr lang="en-IN" dirty="0">
                <a:solidFill>
                  <a:srgbClr val="C00000"/>
                </a:solidFill>
              </a:rPr>
              <a:t>docker run </a:t>
            </a:r>
            <a:r>
              <a:rPr lang="en-IN" dirty="0"/>
              <a:t>commands, the required images are pulled from our configured registry.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push </a:t>
            </a:r>
            <a:r>
              <a:rPr lang="en-IN" dirty="0"/>
              <a:t>command, our image is pushed to our configured registry.</a:t>
            </a:r>
          </a:p>
          <a:p>
            <a:pPr lvl="1"/>
            <a:endParaRPr lang="en-US" dirty="0"/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37A14BEF-0B2A-EE47-87AB-EDA848A7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9082"/>
            <a:ext cx="12618720" cy="1188851"/>
          </a:xfrm>
        </p:spPr>
        <p:txBody>
          <a:bodyPr/>
          <a:lstStyle/>
          <a:p>
            <a:r>
              <a:rPr lang="en-US" dirty="0"/>
              <a:t>Docker - Fundamentals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8A30AD-B593-7541-9C46-C827D850C798}"/>
              </a:ext>
            </a:extLst>
          </p:cNvPr>
          <p:cNvSpPr/>
          <p:nvPr/>
        </p:nvSpPr>
        <p:spPr>
          <a:xfrm>
            <a:off x="3892029" y="1658979"/>
            <a:ext cx="4206240" cy="2978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248FF-1EE2-6248-9DA2-20AACA51E4CC}"/>
              </a:ext>
            </a:extLst>
          </p:cNvPr>
          <p:cNvSpPr/>
          <p:nvPr/>
        </p:nvSpPr>
        <p:spPr>
          <a:xfrm>
            <a:off x="4114098" y="2692893"/>
            <a:ext cx="1410789" cy="1286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77CD22-4E0E-E149-8AB0-CCA6EA9BAB43}"/>
              </a:ext>
            </a:extLst>
          </p:cNvPr>
          <p:cNvSpPr/>
          <p:nvPr/>
        </p:nvSpPr>
        <p:spPr>
          <a:xfrm>
            <a:off x="6395744" y="2692893"/>
            <a:ext cx="1410789" cy="1380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0C538-AD6D-3749-BECC-F2427A64C3D7}"/>
              </a:ext>
            </a:extLst>
          </p:cNvPr>
          <p:cNvSpPr txBox="1"/>
          <p:nvPr/>
        </p:nvSpPr>
        <p:spPr>
          <a:xfrm>
            <a:off x="5033141" y="4145304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D1F20-0A74-7D42-999C-A4CBBF56FB15}"/>
              </a:ext>
            </a:extLst>
          </p:cNvPr>
          <p:cNvSpPr txBox="1"/>
          <p:nvPr/>
        </p:nvSpPr>
        <p:spPr>
          <a:xfrm>
            <a:off x="4282224" y="3642344"/>
            <a:ext cx="998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DD2233-4238-2040-99B5-64B944F974E3}"/>
              </a:ext>
            </a:extLst>
          </p:cNvPr>
          <p:cNvSpPr txBox="1"/>
          <p:nvPr/>
        </p:nvSpPr>
        <p:spPr>
          <a:xfrm>
            <a:off x="6356621" y="3688844"/>
            <a:ext cx="1411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C26E6B-24A0-D347-B042-574888550A58}"/>
              </a:ext>
            </a:extLst>
          </p:cNvPr>
          <p:cNvSpPr/>
          <p:nvPr/>
        </p:nvSpPr>
        <p:spPr>
          <a:xfrm>
            <a:off x="4205538" y="3074433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F9173-2712-964B-9CD7-6664DA46303C}"/>
              </a:ext>
            </a:extLst>
          </p:cNvPr>
          <p:cNvSpPr/>
          <p:nvPr/>
        </p:nvSpPr>
        <p:spPr>
          <a:xfrm>
            <a:off x="6510777" y="3089859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25098B8-37FA-9240-9DE5-8864605A5C69}"/>
              </a:ext>
            </a:extLst>
          </p:cNvPr>
          <p:cNvSpPr/>
          <p:nvPr/>
        </p:nvSpPr>
        <p:spPr>
          <a:xfrm>
            <a:off x="4205538" y="1972634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45A712-CC80-7E40-920E-AE96B153DB46}"/>
              </a:ext>
            </a:extLst>
          </p:cNvPr>
          <p:cNvSpPr/>
          <p:nvPr/>
        </p:nvSpPr>
        <p:spPr>
          <a:xfrm>
            <a:off x="443801" y="1658979"/>
            <a:ext cx="2150992" cy="1650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93616F-ACE9-C841-9B34-1AFAF9A031E2}"/>
              </a:ext>
            </a:extLst>
          </p:cNvPr>
          <p:cNvSpPr/>
          <p:nvPr/>
        </p:nvSpPr>
        <p:spPr>
          <a:xfrm>
            <a:off x="809540" y="1870354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8980BB-00D3-8946-81B3-E8472CD3F0F2}"/>
              </a:ext>
            </a:extLst>
          </p:cNvPr>
          <p:cNvSpPr txBox="1"/>
          <p:nvPr/>
        </p:nvSpPr>
        <p:spPr>
          <a:xfrm>
            <a:off x="504688" y="2463283"/>
            <a:ext cx="1964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Registry</a:t>
            </a:r>
          </a:p>
          <a:p>
            <a:pPr algn="ctr"/>
            <a:r>
              <a:rPr lang="en-US" sz="1800" dirty="0">
                <a:solidFill>
                  <a:srgbClr val="E4CF3D"/>
                </a:solidFill>
              </a:rPr>
              <a:t>(Docker Hub)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25CEC5-C3E7-6745-AD31-1AC206D021FA}"/>
              </a:ext>
            </a:extLst>
          </p:cNvPr>
          <p:cNvSpPr/>
          <p:nvPr/>
        </p:nvSpPr>
        <p:spPr>
          <a:xfrm>
            <a:off x="9213567" y="4313561"/>
            <a:ext cx="5218619" cy="17970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D3E7A3-5369-404A-B874-72F103E4873B}"/>
              </a:ext>
            </a:extLst>
          </p:cNvPr>
          <p:cNvSpPr txBox="1"/>
          <p:nvPr/>
        </p:nvSpPr>
        <p:spPr>
          <a:xfrm>
            <a:off x="9391220" y="5649995"/>
            <a:ext cx="5082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Client (My Desktop or Docker Host)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6CD58-1618-284E-912A-77A238A70C09}"/>
              </a:ext>
            </a:extLst>
          </p:cNvPr>
          <p:cNvSpPr txBox="1"/>
          <p:nvPr/>
        </p:nvSpPr>
        <p:spPr>
          <a:xfrm>
            <a:off x="9391220" y="4495414"/>
            <a:ext cx="356360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docker pull </a:t>
            </a:r>
            <a:r>
              <a:rPr lang="en-US" dirty="0" err="1"/>
              <a:t>nginxdemos</a:t>
            </a:r>
            <a:r>
              <a:rPr lang="en-US" dirty="0"/>
              <a:t>/hello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5946C-DE6E-8748-ACAE-0EF522832B72}"/>
              </a:ext>
            </a:extLst>
          </p:cNvPr>
          <p:cNvSpPr txBox="1"/>
          <p:nvPr/>
        </p:nvSpPr>
        <p:spPr>
          <a:xfrm>
            <a:off x="9360824" y="5037255"/>
            <a:ext cx="483959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docker run -p 82:80 -d </a:t>
            </a:r>
            <a:r>
              <a:rPr lang="en-IN" dirty="0" err="1"/>
              <a:t>nginxdemos</a:t>
            </a:r>
            <a:r>
              <a:rPr lang="en-IN" dirty="0"/>
              <a:t>/hello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05137-E0C3-2542-AAF6-A63DA1B3A748}"/>
              </a:ext>
            </a:extLst>
          </p:cNvPr>
          <p:cNvCxnSpPr>
            <a:cxnSpLocks/>
            <a:stCxn id="5" idx="0"/>
            <a:endCxn id="53" idx="3"/>
          </p:cNvCxnSpPr>
          <p:nvPr/>
        </p:nvCxnSpPr>
        <p:spPr>
          <a:xfrm flipH="1" flipV="1">
            <a:off x="7862925" y="2228151"/>
            <a:ext cx="3310097" cy="226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4D1AFE-4D00-1B45-BE9F-2932BD7FCF8A}"/>
              </a:ext>
            </a:extLst>
          </p:cNvPr>
          <p:cNvCxnSpPr>
            <a:cxnSpLocks/>
            <a:stCxn id="53" idx="1"/>
            <a:endCxn id="38" idx="3"/>
          </p:cNvCxnSpPr>
          <p:nvPr/>
        </p:nvCxnSpPr>
        <p:spPr>
          <a:xfrm flipH="1" flipV="1">
            <a:off x="2024386" y="2105486"/>
            <a:ext cx="2181152" cy="12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C1030-9CA5-AE40-A8EF-18156FCC3B3B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2024386" y="2105486"/>
            <a:ext cx="2089712" cy="123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7D291375-A728-1C4F-B37C-8941FBA00A3F}"/>
              </a:ext>
            </a:extLst>
          </p:cNvPr>
          <p:cNvSpPr/>
          <p:nvPr/>
        </p:nvSpPr>
        <p:spPr>
          <a:xfrm>
            <a:off x="5485024" y="2156342"/>
            <a:ext cx="3867982" cy="3107985"/>
          </a:xfrm>
          <a:custGeom>
            <a:avLst/>
            <a:gdLst>
              <a:gd name="connsiteX0" fmla="*/ 3867982 w 3867982"/>
              <a:gd name="connsiteY0" fmla="*/ 3107985 h 3107985"/>
              <a:gd name="connsiteX1" fmla="*/ 2352690 w 3867982"/>
              <a:gd name="connsiteY1" fmla="*/ 64340 h 3107985"/>
              <a:gd name="connsiteX2" fmla="*/ 27502 w 3867982"/>
              <a:gd name="connsiteY2" fmla="*/ 1030991 h 3107985"/>
              <a:gd name="connsiteX3" fmla="*/ 1072530 w 3867982"/>
              <a:gd name="connsiteY3" fmla="*/ 1004865 h 310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82" h="3107985">
                <a:moveTo>
                  <a:pt x="3867982" y="3107985"/>
                </a:moveTo>
                <a:cubicBezTo>
                  <a:pt x="3430376" y="1759245"/>
                  <a:pt x="2992770" y="410506"/>
                  <a:pt x="2352690" y="64340"/>
                </a:cubicBezTo>
                <a:cubicBezTo>
                  <a:pt x="1712610" y="-281826"/>
                  <a:pt x="240862" y="874237"/>
                  <a:pt x="27502" y="1030991"/>
                </a:cubicBezTo>
                <a:cubicBezTo>
                  <a:pt x="-185858" y="1187745"/>
                  <a:pt x="907067" y="1011396"/>
                  <a:pt x="1072530" y="1004865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028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kube-apiserver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</a:t>
            </a:r>
            <a:r>
              <a:rPr lang="en-IN" dirty="0" err="1"/>
              <a:t>etcd</a:t>
            </a:r>
            <a:r>
              <a:rPr lang="en-IN" dirty="0"/>
              <a:t>) and Worker node components like (</a:t>
            </a:r>
            <a:r>
              <a:rPr lang="en-IN" dirty="0" err="1"/>
              <a:t>Kubelet</a:t>
            </a:r>
            <a:r>
              <a:rPr lang="en-IN" dirty="0"/>
              <a:t>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etcd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-scheduler</a:t>
            </a:r>
          </a:p>
          <a:p>
            <a:pPr lvl="1"/>
            <a:r>
              <a:rPr lang="en-US" dirty="0"/>
              <a:t>Scheduler is responsible for distributing containers across multiple nodes.  </a:t>
            </a:r>
          </a:p>
          <a:p>
            <a:pPr lvl="1"/>
            <a:r>
              <a:rPr lang="en-US" dirty="0"/>
              <a:t>It watches for newly created Pods with no assigned node, and selects a node for them to run on.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264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1" y="1369112"/>
            <a:ext cx="8916099" cy="6198335"/>
          </a:xfrm>
        </p:spPr>
        <p:txBody>
          <a:bodyPr>
            <a:normAutofit lnSpcReduction="1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-controller-manager</a:t>
            </a:r>
          </a:p>
          <a:p>
            <a:pPr lvl="1"/>
            <a:r>
              <a:rPr lang="en-US" dirty="0"/>
              <a:t>Controllers are responsible for noticing and responding when nodes, containers or endpoints go down. They make decisions to bring up new containers in such cases.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8089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cloud-controller-manager</a:t>
            </a: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35900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7192B2-D6BD-489B-AC0D-D2D523768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16FCB-A013-44E3-BBCD-8EFDF68C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Kubelet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 err="1"/>
              <a:t>Kubelet</a:t>
            </a:r>
            <a:r>
              <a:rPr lang="en-IN" dirty="0"/>
              <a:t>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-Proxy</a:t>
            </a: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</a:p>
          <a:p>
            <a:pPr lvl="1"/>
            <a:r>
              <a:rPr lang="en-US" dirty="0"/>
              <a:t>In short, these network rules allow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7B718-2820-4423-8DA3-52B48E1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Architecture – </a:t>
            </a:r>
            <a:r>
              <a:rPr lang="en-IN" dirty="0">
                <a:solidFill>
                  <a:srgbClr val="00B050"/>
                </a:solidFill>
              </a:rPr>
              <a:t>Worker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438FC-67CB-4D2F-AA35-5180353C4EB5}"/>
              </a:ext>
            </a:extLst>
          </p:cNvPr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6941F-717B-48A5-B147-20200A85CAED}"/>
              </a:ext>
            </a:extLst>
          </p:cNvPr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56661-C9FC-46CF-A13C-716D46BD7127}"/>
              </a:ext>
            </a:extLst>
          </p:cNvPr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2996-8BBC-465C-864C-B7513E173178}"/>
              </a:ext>
            </a:extLst>
          </p:cNvPr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4093C-A69E-49E0-9ECC-D29562A9BF1D}"/>
              </a:ext>
            </a:extLst>
          </p:cNvPr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C4E57-0662-4C65-B4D4-B02FD4F0BD91}"/>
              </a:ext>
            </a:extLst>
          </p:cNvPr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9A6F-2B41-43AF-9CC8-A9AC2FCB8A71}"/>
              </a:ext>
            </a:extLst>
          </p:cNvPr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A6D425-6595-4DC0-A356-AB9F3D5D0667}"/>
              </a:ext>
            </a:extLst>
          </p:cNvPr>
          <p:cNvSpPr txBox="1">
            <a:spLocks/>
          </p:cNvSpPr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Container Runtime</a:t>
            </a: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</a:p>
          <a:p>
            <a:pPr lvl="1"/>
            <a:r>
              <a:rPr lang="en-IN" dirty="0"/>
              <a:t>We are using Docker, but we have other runtime options like </a:t>
            </a:r>
            <a:r>
              <a:rPr lang="en-IN" dirty="0" err="1"/>
              <a:t>rkt</a:t>
            </a:r>
            <a:r>
              <a:rPr lang="en-IN" dirty="0"/>
              <a:t>, container-d etc.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6993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802600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3" y="2468199"/>
            <a:ext cx="9543394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Pod, ReplicaSet, Deployment &amp; Service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664" y="1525174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2412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96DC66-8036-4EE9-928C-778BC28DD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0ADAE6-B9D6-4E4B-B3C1-8FE45A0A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63517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Fundamentals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3B6DD3-9022-44D6-B5E4-411D5AA6276B}"/>
              </a:ext>
            </a:extLst>
          </p:cNvPr>
          <p:cNvSpPr/>
          <p:nvPr/>
        </p:nvSpPr>
        <p:spPr>
          <a:xfrm>
            <a:off x="3697539" y="1269753"/>
            <a:ext cx="2480441" cy="1270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21E955-0ABC-48C6-AE10-55B17EE3C739}"/>
              </a:ext>
            </a:extLst>
          </p:cNvPr>
          <p:cNvSpPr/>
          <p:nvPr/>
        </p:nvSpPr>
        <p:spPr>
          <a:xfrm>
            <a:off x="3697539" y="2779644"/>
            <a:ext cx="2480441" cy="13080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D3F0C-12FC-4C48-942F-B4E5BC982149}"/>
              </a:ext>
            </a:extLst>
          </p:cNvPr>
          <p:cNvSpPr/>
          <p:nvPr/>
        </p:nvSpPr>
        <p:spPr>
          <a:xfrm>
            <a:off x="3697539" y="4376492"/>
            <a:ext cx="2480441" cy="13131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F7ADB-587B-4D69-BD40-6BC188D8F646}"/>
              </a:ext>
            </a:extLst>
          </p:cNvPr>
          <p:cNvSpPr/>
          <p:nvPr/>
        </p:nvSpPr>
        <p:spPr>
          <a:xfrm>
            <a:off x="3697538" y="5966857"/>
            <a:ext cx="2480441" cy="13131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E81190-AF7F-46E7-AB97-1543B32BBFEB}"/>
              </a:ext>
            </a:extLst>
          </p:cNvPr>
          <p:cNvSpPr/>
          <p:nvPr/>
        </p:nvSpPr>
        <p:spPr>
          <a:xfrm>
            <a:off x="89338" y="3734329"/>
            <a:ext cx="2480441" cy="57806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k8s Fundamentals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F97AA3-3FBD-4A65-8715-008766C8DBA1}"/>
              </a:ext>
            </a:extLst>
          </p:cNvPr>
          <p:cNvSpPr/>
          <p:nvPr/>
        </p:nvSpPr>
        <p:spPr>
          <a:xfrm>
            <a:off x="6966255" y="1273712"/>
            <a:ext cx="7490723" cy="12662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POD is a single instance of an Application. </a:t>
            </a:r>
          </a:p>
          <a:p>
            <a:r>
              <a:rPr lang="en-IN" dirty="0"/>
              <a:t>A POD is the smallest object, that you can create in Kubernetes.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4683E9-D0AE-4446-BBC3-3EE638E43B0E}"/>
              </a:ext>
            </a:extLst>
          </p:cNvPr>
          <p:cNvSpPr/>
          <p:nvPr/>
        </p:nvSpPr>
        <p:spPr>
          <a:xfrm>
            <a:off x="6966256" y="2774551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ReplicaSet will maintain a stable set of replica Pods running at any given time. </a:t>
            </a:r>
          </a:p>
          <a:p>
            <a:r>
              <a:rPr lang="en-US" dirty="0"/>
              <a:t>In short, it is often used to guarantee the availability of a specified number of identical Pods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4085B-E48A-4FBD-9477-901FAE1550B4}"/>
              </a:ext>
            </a:extLst>
          </p:cNvPr>
          <p:cNvSpPr/>
          <p:nvPr/>
        </p:nvSpPr>
        <p:spPr>
          <a:xfrm>
            <a:off x="6966256" y="4376492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 Deployment runs multiple replicas of your application and automatically replaces any instances that fail or become unresponsive.</a:t>
            </a:r>
          </a:p>
          <a:p>
            <a:r>
              <a:rPr lang="en-US" sz="2000" dirty="0"/>
              <a:t>Rollout &amp; rollback changes to applications. Deployments are well-suited for stateless applications.</a:t>
            </a:r>
            <a:endParaRPr lang="en-IN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9AB66-39FE-4131-A7B1-DCD6A49B0A4A}"/>
              </a:ext>
            </a:extLst>
          </p:cNvPr>
          <p:cNvSpPr/>
          <p:nvPr/>
        </p:nvSpPr>
        <p:spPr>
          <a:xfrm>
            <a:off x="6966256" y="5966856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service is an abstraction for pods, providing a stable, so called virtual IP (VIP) address.</a:t>
            </a:r>
          </a:p>
          <a:p>
            <a:r>
              <a:rPr lang="en-US" sz="2000" dirty="0"/>
              <a:t>In simple terms, service sits Infront of a POD and acts as a load balancer. </a:t>
            </a:r>
            <a:endParaRPr lang="en-IN" sz="2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C930E0-D0B1-4C51-8615-D8519F81C30F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2569779" y="1904880"/>
            <a:ext cx="1127760" cy="211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D4A195-5701-4330-A653-298D07EB61AD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569779" y="3433649"/>
            <a:ext cx="1127760" cy="589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D4244D-406D-4CF9-B97A-E5F4CAE3A01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2569779" y="4023364"/>
            <a:ext cx="1127760" cy="100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402698-140B-4B1A-8ACD-C6BBE7C6A6C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569779" y="4023364"/>
            <a:ext cx="1127759" cy="2600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05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59508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7740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040E8-7910-4475-837F-35F30D74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109609"/>
            <a:ext cx="7852125" cy="610077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With Kubernetes our core goal will be to </a:t>
            </a:r>
            <a:r>
              <a:rPr lang="en-IN" dirty="0">
                <a:solidFill>
                  <a:srgbClr val="0070C0"/>
                </a:solidFill>
              </a:rPr>
              <a:t>deploy our applications </a:t>
            </a:r>
            <a:r>
              <a:rPr lang="en-IN" dirty="0"/>
              <a:t>in the form of </a:t>
            </a:r>
            <a:r>
              <a:rPr lang="en-IN" dirty="0">
                <a:solidFill>
                  <a:srgbClr val="0070C0"/>
                </a:solidFill>
              </a:rPr>
              <a:t>containers</a:t>
            </a:r>
            <a:r>
              <a:rPr lang="en-IN" dirty="0"/>
              <a:t> on </a:t>
            </a:r>
            <a:r>
              <a:rPr lang="en-IN" dirty="0">
                <a:solidFill>
                  <a:srgbClr val="0070C0"/>
                </a:solidFill>
              </a:rPr>
              <a:t>worker nodes </a:t>
            </a:r>
            <a:r>
              <a:rPr lang="en-IN" dirty="0"/>
              <a:t>in a k8s cluster. </a:t>
            </a:r>
          </a:p>
          <a:p>
            <a:r>
              <a:rPr lang="en-IN" dirty="0"/>
              <a:t>Kubernetes </a:t>
            </a:r>
            <a:r>
              <a:rPr lang="en-IN" dirty="0">
                <a:solidFill>
                  <a:srgbClr val="0070C0"/>
                </a:solidFill>
              </a:rPr>
              <a:t>does not </a:t>
            </a:r>
            <a:r>
              <a:rPr lang="en-IN" dirty="0"/>
              <a:t>deploy containers directly on the worker nodes.</a:t>
            </a:r>
          </a:p>
          <a:p>
            <a:r>
              <a:rPr lang="en-IN" dirty="0"/>
              <a:t>Container is </a:t>
            </a:r>
            <a:r>
              <a:rPr lang="en-IN" dirty="0">
                <a:solidFill>
                  <a:srgbClr val="0070C0"/>
                </a:solidFill>
              </a:rPr>
              <a:t>encapsulated</a:t>
            </a:r>
            <a:r>
              <a:rPr lang="en-IN" dirty="0"/>
              <a:t> in to a Kubernetes Object named </a:t>
            </a:r>
            <a:r>
              <a:rPr lang="en-IN" dirty="0">
                <a:solidFill>
                  <a:srgbClr val="00B050"/>
                </a:solidFill>
              </a:rPr>
              <a:t>POD</a:t>
            </a:r>
            <a:r>
              <a:rPr lang="en-IN" dirty="0"/>
              <a:t>.</a:t>
            </a:r>
          </a:p>
          <a:p>
            <a:r>
              <a:rPr lang="en-IN" dirty="0"/>
              <a:t>A POD is a </a:t>
            </a:r>
            <a:r>
              <a:rPr lang="en-IN" dirty="0">
                <a:solidFill>
                  <a:srgbClr val="0070C0"/>
                </a:solidFill>
              </a:rPr>
              <a:t>single instance </a:t>
            </a:r>
            <a:r>
              <a:rPr lang="en-IN" dirty="0"/>
              <a:t>of an application.</a:t>
            </a:r>
          </a:p>
          <a:p>
            <a:r>
              <a:rPr lang="en-IN" dirty="0"/>
              <a:t>A POD is the </a:t>
            </a:r>
            <a:r>
              <a:rPr lang="en-IN" dirty="0">
                <a:solidFill>
                  <a:srgbClr val="0070C0"/>
                </a:solidFill>
              </a:rPr>
              <a:t>smallest object </a:t>
            </a:r>
            <a:r>
              <a:rPr lang="en-IN" dirty="0"/>
              <a:t>that we can create in Kubernetes. </a:t>
            </a:r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461093" y="4045050"/>
            <a:ext cx="592623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1932506" y="6344055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19838" y="67128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2DEFAAD-EB96-46B4-986D-E88A3C0C86C5}"/>
              </a:ext>
            </a:extLst>
          </p:cNvPr>
          <p:cNvSpPr txBox="1"/>
          <p:nvPr/>
        </p:nvSpPr>
        <p:spPr>
          <a:xfrm>
            <a:off x="10881520" y="6417013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1B7CBC9-8310-49B0-9EE0-65E47C5DF722}"/>
              </a:ext>
            </a:extLst>
          </p:cNvPr>
          <p:cNvGrpSpPr/>
          <p:nvPr/>
        </p:nvGrpSpPr>
        <p:grpSpPr>
          <a:xfrm>
            <a:off x="11024823" y="1472787"/>
            <a:ext cx="1006998" cy="827590"/>
            <a:chOff x="853440" y="4579716"/>
            <a:chExt cx="1006998" cy="82759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B60BFF6-4BD0-47FF-A7D8-950ED9B60C6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29806D-A6F8-451D-9A83-9BA0F2A077E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2D6BCB6-0502-4B24-97DC-BB01A7B7C7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5F3FB49-7BE2-4E9C-9E97-FA326CF1AE7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B1674AE-2523-4C63-BB6B-11AFBF9B62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4378B37-8C64-47D3-8957-BDC13F0AC3C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545E87C-1D09-4CD1-9FCA-6FD5CB0066D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5BBA7C-70D1-48DA-ABDB-2F96E75465DE}"/>
              </a:ext>
            </a:extLst>
          </p:cNvPr>
          <p:cNvSpPr txBox="1"/>
          <p:nvPr/>
        </p:nvSpPr>
        <p:spPr>
          <a:xfrm>
            <a:off x="10597111" y="2386037"/>
            <a:ext cx="2080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Nginx Container </a:t>
            </a:r>
          </a:p>
          <a:p>
            <a:pPr algn="ctr"/>
            <a:r>
              <a:rPr lang="en-IN" dirty="0"/>
              <a:t>Image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512D29-8434-4D7D-9509-32E71137D88F}"/>
              </a:ext>
            </a:extLst>
          </p:cNvPr>
          <p:cNvSpPr/>
          <p:nvPr/>
        </p:nvSpPr>
        <p:spPr>
          <a:xfrm>
            <a:off x="1156528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C4E481-6A06-401C-B2D2-5C203293EA91}"/>
              </a:ext>
            </a:extLst>
          </p:cNvPr>
          <p:cNvSpPr/>
          <p:nvPr/>
        </p:nvSpPr>
        <p:spPr>
          <a:xfrm>
            <a:off x="1197999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F7C1F2D-BF26-4E38-ADB3-0C00247F66C2}"/>
              </a:ext>
            </a:extLst>
          </p:cNvPr>
          <p:cNvSpPr txBox="1"/>
          <p:nvPr/>
        </p:nvSpPr>
        <p:spPr>
          <a:xfrm>
            <a:off x="1245619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5412ACC-B1F1-4E18-BB54-73B41B1F9D8F}"/>
              </a:ext>
            </a:extLst>
          </p:cNvPr>
          <p:cNvGrpSpPr/>
          <p:nvPr/>
        </p:nvGrpSpPr>
        <p:grpSpPr>
          <a:xfrm>
            <a:off x="12321450" y="5005959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7E0BB6E-9631-4D7B-B83D-48FE5617BC4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692AA4A-FB86-437C-8D8A-3E414E32BC3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E6C26DE-D41D-41C6-B399-01A5694C55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59766DF-EE5E-401A-A7BC-737EA43FF80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EE51AEF-C3F1-4C64-9BC4-07FB0625859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9629E9-AEB0-4DB1-B976-987A21F893C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12E4AD2-DD8E-4211-A6A1-D89A9B17E2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7FF907F-DFF6-4DD4-BA81-51021CFF9668}"/>
              </a:ext>
            </a:extLst>
          </p:cNvPr>
          <p:cNvSpPr txBox="1"/>
          <p:nvPr/>
        </p:nvSpPr>
        <p:spPr>
          <a:xfrm>
            <a:off x="1199651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622FB64-1701-4FA2-88BB-D3A6DC996199}"/>
              </a:ext>
            </a:extLst>
          </p:cNvPr>
          <p:cNvSpPr/>
          <p:nvPr/>
        </p:nvSpPr>
        <p:spPr>
          <a:xfrm>
            <a:off x="882795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BECCF66-47A0-44EB-8693-DA90A7AC8C13}"/>
              </a:ext>
            </a:extLst>
          </p:cNvPr>
          <p:cNvSpPr/>
          <p:nvPr/>
        </p:nvSpPr>
        <p:spPr>
          <a:xfrm>
            <a:off x="924266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818B37C-98D2-4779-AC43-FB41B173DDCF}"/>
              </a:ext>
            </a:extLst>
          </p:cNvPr>
          <p:cNvSpPr txBox="1"/>
          <p:nvPr/>
        </p:nvSpPr>
        <p:spPr>
          <a:xfrm>
            <a:off x="971886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455ECC0-FD46-4F29-9E01-CDC249C36C7F}"/>
              </a:ext>
            </a:extLst>
          </p:cNvPr>
          <p:cNvGrpSpPr/>
          <p:nvPr/>
        </p:nvGrpSpPr>
        <p:grpSpPr>
          <a:xfrm>
            <a:off x="9584120" y="5005959"/>
            <a:ext cx="1006998" cy="827590"/>
            <a:chOff x="853440" y="4579716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1CE9656-7C15-4BDF-88FD-56AE18C601C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13D22F4-89E5-4F43-9A8A-BD934BEE94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6F1061B-9D26-43E5-A9F1-B1EA4D9B07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60E7258-012D-482C-825A-6F64C09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E4EB4D1-2DA9-4B8B-8ABC-20494E2A62D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14900B-FDC9-476C-86FB-CA755DBD0D9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2291AF6-B0BC-4A9F-8B09-D1CCB877EB0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3F8306B-4E8F-407E-85F3-4F984E5A505D}"/>
              </a:ext>
            </a:extLst>
          </p:cNvPr>
          <p:cNvSpPr txBox="1"/>
          <p:nvPr/>
        </p:nvSpPr>
        <p:spPr>
          <a:xfrm>
            <a:off x="925918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</p:spTree>
    <p:extLst>
      <p:ext uri="{BB962C8B-B14F-4D97-AF65-F5344CB8AC3E}">
        <p14:creationId xmlns:p14="http://schemas.microsoft.com/office/powerpoint/2010/main" val="2956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/>
      <p:bldP spid="8" grpId="0"/>
      <p:bldP spid="99" grpId="0" animBg="1"/>
      <p:bldP spid="100" grpId="0" animBg="1"/>
      <p:bldP spid="101" grpId="0"/>
      <p:bldP spid="118" grpId="0"/>
      <p:bldP spid="119" grpId="0" animBg="1"/>
      <p:bldP spid="120" grpId="0" animBg="1"/>
      <p:bldP spid="121" grpId="0"/>
      <p:bldP spid="1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9738016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F588E27-9F42-4BE5-ADD6-1539DBC3D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46" y="1035650"/>
            <a:ext cx="12935415" cy="1694067"/>
          </a:xfrm>
        </p:spPr>
        <p:txBody>
          <a:bodyPr>
            <a:normAutofit/>
          </a:bodyPr>
          <a:lstStyle/>
          <a:p>
            <a:r>
              <a:rPr lang="en-IN" dirty="0"/>
              <a:t>PODs generally have </a:t>
            </a:r>
            <a:r>
              <a:rPr lang="en-IN" dirty="0">
                <a:solidFill>
                  <a:srgbClr val="0070C0"/>
                </a:solidFill>
              </a:rPr>
              <a:t>one to one </a:t>
            </a:r>
            <a:r>
              <a:rPr lang="en-IN" dirty="0"/>
              <a:t>relationship with containers. </a:t>
            </a:r>
          </a:p>
          <a:p>
            <a:r>
              <a:rPr lang="en-IN" dirty="0"/>
              <a:t>To scale up we </a:t>
            </a:r>
            <a:r>
              <a:rPr lang="en-IN" dirty="0">
                <a:solidFill>
                  <a:srgbClr val="0070C0"/>
                </a:solidFill>
              </a:rPr>
              <a:t>create</a:t>
            </a:r>
            <a:r>
              <a:rPr lang="en-IN" dirty="0"/>
              <a:t> new POD and to scale down we </a:t>
            </a:r>
            <a:r>
              <a:rPr lang="en-IN" dirty="0">
                <a:solidFill>
                  <a:srgbClr val="0070C0"/>
                </a:solidFill>
              </a:rPr>
              <a:t>delete</a:t>
            </a:r>
            <a:r>
              <a:rPr lang="en-IN" dirty="0"/>
              <a:t> the POD.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3" y="4383687"/>
            <a:ext cx="1079145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798832" y="4733654"/>
            <a:ext cx="4541964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033200" y="6675717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86486F8-6670-4BB4-A420-0DC1D8FF5907}"/>
              </a:ext>
            </a:extLst>
          </p:cNvPr>
          <p:cNvSpPr/>
          <p:nvPr/>
        </p:nvSpPr>
        <p:spPr>
          <a:xfrm>
            <a:off x="4244122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6608B5-998F-4597-B290-E16C1259AF4E}"/>
              </a:ext>
            </a:extLst>
          </p:cNvPr>
          <p:cNvSpPr txBox="1"/>
          <p:nvPr/>
        </p:nvSpPr>
        <p:spPr>
          <a:xfrm>
            <a:off x="4720316" y="628281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5673470" y="71086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0E5B25-9C86-4816-A4F9-F276AAED274D}"/>
              </a:ext>
            </a:extLst>
          </p:cNvPr>
          <p:cNvGrpSpPr/>
          <p:nvPr/>
        </p:nvGrpSpPr>
        <p:grpSpPr>
          <a:xfrm>
            <a:off x="4585575" y="5358773"/>
            <a:ext cx="1006998" cy="827590"/>
            <a:chOff x="853440" y="4579716"/>
            <a:chExt cx="1006998" cy="82759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68A4273-2A5A-4334-A317-2009B2D6AC6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03B0E07-D146-4D2B-818A-862739EB03A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73DA4CB-D39C-4977-AEA8-2F68B148475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DEB22A-DEF1-4C64-96D0-6C221FE34D7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B516369-3F7D-48A7-9C25-770C17C3397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05A4FFF-4AA9-4AE8-8BB6-59630B5D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E557D2A-AAD0-46E6-AB78-AA10E49E45A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3A4A8BA-7721-4D2A-A4F4-23FE17A086CF}"/>
              </a:ext>
            </a:extLst>
          </p:cNvPr>
          <p:cNvSpPr/>
          <p:nvPr/>
        </p:nvSpPr>
        <p:spPr>
          <a:xfrm>
            <a:off x="2128849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FCC6E04-3A27-4647-BE56-B184D3B03191}"/>
              </a:ext>
            </a:extLst>
          </p:cNvPr>
          <p:cNvSpPr txBox="1"/>
          <p:nvPr/>
        </p:nvSpPr>
        <p:spPr>
          <a:xfrm>
            <a:off x="2512641" y="626691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7377653" y="4696802"/>
            <a:ext cx="4618196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9893404" y="4955741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0369598" y="6240798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0234857" y="5316754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309CA4E-357A-4AAA-B8D9-2E9FBBD95F02}"/>
              </a:ext>
            </a:extLst>
          </p:cNvPr>
          <p:cNvGrpSpPr/>
          <p:nvPr/>
        </p:nvGrpSpPr>
        <p:grpSpPr>
          <a:xfrm>
            <a:off x="2462869" y="5406658"/>
            <a:ext cx="1006998" cy="827590"/>
            <a:chOff x="853440" y="4579716"/>
            <a:chExt cx="1006998" cy="82759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4C45C4-D2B1-42F2-8742-8B20EB1E992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CDFBAFE-6235-40B7-9B16-7D5542313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A72375A-BEF5-4AC2-BE03-FDBAA1ED0C1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884BEDC-D68E-47CA-B557-60CBD7E0ADD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58CD1B2-A5D9-46D8-8B27-1E11EF1B3C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0623586-DA63-48A5-AE08-1489589B0EC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970CE6F-34E1-4ED6-AF57-E4B18D011EA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8703407" y="6671685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8ADADD6-33CE-364A-94E6-4997823B1491}"/>
              </a:ext>
            </a:extLst>
          </p:cNvPr>
          <p:cNvSpPr/>
          <p:nvPr/>
        </p:nvSpPr>
        <p:spPr>
          <a:xfrm>
            <a:off x="7745032" y="4981454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15FD1A-B65D-5A4A-AE09-9A6710001508}"/>
              </a:ext>
            </a:extLst>
          </p:cNvPr>
          <p:cNvSpPr txBox="1"/>
          <p:nvPr/>
        </p:nvSpPr>
        <p:spPr>
          <a:xfrm>
            <a:off x="8221226" y="626651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025C362-6688-1D41-9DCD-CBD0A0D76A15}"/>
              </a:ext>
            </a:extLst>
          </p:cNvPr>
          <p:cNvGrpSpPr/>
          <p:nvPr/>
        </p:nvGrpSpPr>
        <p:grpSpPr>
          <a:xfrm>
            <a:off x="8086485" y="5342467"/>
            <a:ext cx="1006998" cy="827590"/>
            <a:chOff x="853440" y="4579716"/>
            <a:chExt cx="1006998" cy="82759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4DFFB-6CAA-7B45-A90D-52AEB48F4A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7A2470-70D0-DB4F-9AFB-6A080B73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2C6177-23F9-3945-9FFD-E0823E99B06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C8AD880-17F0-2A4C-AEC4-081A65633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B956FBC-2833-2041-9DA0-2EEAA8270F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27EE2F-8CBE-A143-8F78-D61C6DDB385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F0D0A08-208E-3845-9178-2638FA5D293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05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59" grpId="0"/>
      <p:bldP spid="67" grpId="0" animBg="1"/>
      <p:bldP spid="75" grpId="0"/>
      <p:bldP spid="85" grpId="0"/>
      <p:bldP spid="174" grpId="0" animBg="1"/>
      <p:bldP spid="175" grpId="0"/>
      <p:bldP spid="184" grpId="0" animBg="1"/>
      <p:bldP spid="185" grpId="0" animBg="1"/>
      <p:bldP spid="186" grpId="0"/>
      <p:bldP spid="204" grpId="0"/>
      <p:bldP spid="78" grpId="0" animBg="1"/>
      <p:bldP spid="7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2" y="4383687"/>
            <a:ext cx="11846257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844413" y="4756619"/>
            <a:ext cx="5972512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647714" y="6695773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6733197" y="70967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23720A5-F991-4783-B1CB-0F997406EF36}"/>
              </a:ext>
            </a:extLst>
          </p:cNvPr>
          <p:cNvSpPr/>
          <p:nvPr/>
        </p:nvSpPr>
        <p:spPr>
          <a:xfrm>
            <a:off x="2100254" y="5015558"/>
            <a:ext cx="3313427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209DBF4-835C-4772-AA5A-4494D6C078CB}"/>
              </a:ext>
            </a:extLst>
          </p:cNvPr>
          <p:cNvSpPr txBox="1"/>
          <p:nvPr/>
        </p:nvSpPr>
        <p:spPr>
          <a:xfrm>
            <a:off x="3452143" y="630061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73E02FF-619F-4E39-B53C-856B749E1C49}"/>
              </a:ext>
            </a:extLst>
          </p:cNvPr>
          <p:cNvGrpSpPr/>
          <p:nvPr/>
        </p:nvGrpSpPr>
        <p:grpSpPr>
          <a:xfrm>
            <a:off x="2386762" y="5373677"/>
            <a:ext cx="1006998" cy="827590"/>
            <a:chOff x="853440" y="4579716"/>
            <a:chExt cx="1006998" cy="82759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1566CA6-647D-49DA-A1EC-ADC4328C3E9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9887BBE-316C-484C-86DD-29C626FF21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03A9420-B9E0-4CF3-B61B-512F9792343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7E63067-3D1A-4FE9-9F0D-F0683173F8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0FB3992-3ECB-4EC0-ACFC-22CC137EA53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B0DE9F7-0059-4F95-8F9F-3B5320E482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587C9E5-35AC-4F82-A29D-3002DF719F1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B67EFB-F05F-4A93-A9D3-C15E63B4B490}"/>
              </a:ext>
            </a:extLst>
          </p:cNvPr>
          <p:cNvGrpSpPr/>
          <p:nvPr/>
        </p:nvGrpSpPr>
        <p:grpSpPr>
          <a:xfrm>
            <a:off x="3927080" y="5255915"/>
            <a:ext cx="1250066" cy="1030147"/>
            <a:chOff x="698628" y="4440514"/>
            <a:chExt cx="1250066" cy="1030147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88B424-D758-457D-A0C1-503AED1613E4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6997453-0CD8-4BB6-9427-2C24C918AD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56EF418-60A3-41F5-9F2F-20D330A3D96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7BED9FF-44F8-488F-A508-2C74341CB9A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6E41D91-CC12-4FAA-BABA-417676255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B43B28E-AC38-4760-BE41-99B40E1A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CD05AC8-9F67-473D-BFFF-4F104A4ED56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77116EB-722A-4ED2-9B19-D8F958B467F3}"/>
                </a:ext>
              </a:extLst>
            </p:cNvPr>
            <p:cNvCxnSpPr/>
            <p:nvPr/>
          </p:nvCxnSpPr>
          <p:spPr>
            <a:xfrm>
              <a:off x="698628" y="4440514"/>
              <a:ext cx="1250066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5CAD2BE-6B7B-4A36-A795-FC12DC0DF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184" y="4440514"/>
              <a:ext cx="1183510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8213606" y="4733654"/>
            <a:ext cx="4723065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10834226" y="4992593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1310420" y="627765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1175679" y="5353606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9638014" y="6661261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Content Placeholder 2">
            <a:extLst>
              <a:ext uri="{FF2B5EF4-FFF2-40B4-BE49-F238E27FC236}">
                <a16:creationId xmlns:a16="http://schemas.microsoft.com/office/drawing/2014/main" id="{634A1C79-06E8-4AFF-9AE5-60C1BB66C587}"/>
              </a:ext>
            </a:extLst>
          </p:cNvPr>
          <p:cNvSpPr txBox="1">
            <a:spLocks/>
          </p:cNvSpPr>
          <p:nvPr/>
        </p:nvSpPr>
        <p:spPr>
          <a:xfrm>
            <a:off x="657922" y="811075"/>
            <a:ext cx="13926386" cy="2114987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cannot have </a:t>
            </a:r>
            <a:r>
              <a:rPr lang="en-IN" dirty="0"/>
              <a:t>multiple containers of </a:t>
            </a:r>
            <a:r>
              <a:rPr lang="en-IN" dirty="0">
                <a:solidFill>
                  <a:srgbClr val="00B050"/>
                </a:solidFill>
              </a:rPr>
              <a:t>same kind </a:t>
            </a:r>
            <a:r>
              <a:rPr lang="en-IN" dirty="0"/>
              <a:t>in a single POD.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IN" dirty="0"/>
              <a:t>Two NGINX containers in single POD serving same purpose is </a:t>
            </a:r>
            <a:r>
              <a:rPr lang="en-IN" dirty="0">
                <a:solidFill>
                  <a:srgbClr val="C00000"/>
                </a:solidFill>
              </a:rPr>
              <a:t>not</a:t>
            </a:r>
            <a:r>
              <a:rPr lang="en-IN" dirty="0"/>
              <a:t> </a:t>
            </a:r>
            <a:r>
              <a:rPr lang="en-IN" dirty="0">
                <a:solidFill>
                  <a:srgbClr val="C00000"/>
                </a:solidFill>
              </a:rPr>
              <a:t>recommended</a:t>
            </a:r>
            <a:r>
              <a:rPr lang="en-IN" dirty="0"/>
              <a:t>.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99FB98-CCCE-B144-9E7C-C2E52FC7A3FC}"/>
              </a:ext>
            </a:extLst>
          </p:cNvPr>
          <p:cNvSpPr/>
          <p:nvPr/>
        </p:nvSpPr>
        <p:spPr>
          <a:xfrm>
            <a:off x="5755134" y="5037337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3FAB05-08C2-1644-B751-D8171AF85035}"/>
              </a:ext>
            </a:extLst>
          </p:cNvPr>
          <p:cNvSpPr txBox="1"/>
          <p:nvPr/>
        </p:nvSpPr>
        <p:spPr>
          <a:xfrm>
            <a:off x="6231328" y="6322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9EEB18-17DE-504F-8684-207EFD1E7057}"/>
              </a:ext>
            </a:extLst>
          </p:cNvPr>
          <p:cNvGrpSpPr/>
          <p:nvPr/>
        </p:nvGrpSpPr>
        <p:grpSpPr>
          <a:xfrm>
            <a:off x="6096587" y="5398350"/>
            <a:ext cx="1006998" cy="827590"/>
            <a:chOff x="853440" y="4579716"/>
            <a:chExt cx="1006998" cy="82759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79206D2-50A3-6341-A69E-EC72D7A196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EAF052B-F89E-814C-A56B-8956426ACD8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60109C5-03D2-7941-8CBD-348D859A0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86A509C-6618-5042-9CA8-FD21171B197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CA7EB29-2A79-6844-B2F8-6E20577823B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0FF944-E3F7-1343-A9CA-9CA70A681B4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4C46DC-A0B1-1F49-8A3B-49F4CF53A3A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C417BEF4-4387-F848-A993-962DE31DDA73}"/>
              </a:ext>
            </a:extLst>
          </p:cNvPr>
          <p:cNvSpPr/>
          <p:nvPr/>
        </p:nvSpPr>
        <p:spPr>
          <a:xfrm>
            <a:off x="8621827" y="499097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58C66C-0B57-7B49-8A4D-57C23199FD8A}"/>
              </a:ext>
            </a:extLst>
          </p:cNvPr>
          <p:cNvSpPr txBox="1"/>
          <p:nvPr/>
        </p:nvSpPr>
        <p:spPr>
          <a:xfrm>
            <a:off x="9098021" y="627602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67D5F92-1202-BE41-B731-7F59E3D80059}"/>
              </a:ext>
            </a:extLst>
          </p:cNvPr>
          <p:cNvGrpSpPr/>
          <p:nvPr/>
        </p:nvGrpSpPr>
        <p:grpSpPr>
          <a:xfrm>
            <a:off x="8963280" y="5351983"/>
            <a:ext cx="1006998" cy="82759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377B6B3-11DD-654A-AACB-0FEB6DECC5D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996E2E8-22EF-2D40-8093-C7E6706C175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51E02C9-BA60-CB43-A58E-2B31C304A21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88A45FA-6AA1-124B-938B-6BD143F344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569FF39-B62E-2848-8CE8-C2FB75A687F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048B84-C044-E346-9D0C-C32275A489B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9DC0C41-DE76-1C43-B0A2-77BB0E106E5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6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85" grpId="0"/>
      <p:bldP spid="142" grpId="0" animBg="1"/>
      <p:bldP spid="143" grpId="0"/>
      <p:bldP spid="184" grpId="0" animBg="1"/>
      <p:bldP spid="185" grpId="0" animBg="1"/>
      <p:bldP spid="186" grpId="0"/>
      <p:bldP spid="204" grpId="0"/>
      <p:bldP spid="80" grpId="0" animBg="1"/>
      <p:bldP spid="81" grpId="0"/>
      <p:bldP spid="91" grpId="0" animBg="1"/>
      <p:bldP spid="9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AA38688E-2F9B-414A-BC25-32FF7F1C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9" y="1240221"/>
            <a:ext cx="8158278" cy="634824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We can have multiple containers in a single POD, provided </a:t>
            </a:r>
            <a:r>
              <a:rPr lang="en-IN" dirty="0">
                <a:solidFill>
                  <a:srgbClr val="0070C0"/>
                </a:solidFill>
              </a:rPr>
              <a:t>they are not of same kind</a:t>
            </a:r>
            <a:r>
              <a:rPr lang="en-IN" dirty="0"/>
              <a:t>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Helper Containers (Side-car)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Pullers: </a:t>
            </a:r>
            <a:r>
              <a:rPr lang="en-US" dirty="0"/>
              <a:t>Pull data required by Main Container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pushers: </a:t>
            </a:r>
            <a:r>
              <a:rPr lang="en-US" dirty="0"/>
              <a:t>Push data by collecting from main container (logs)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Proxies: </a:t>
            </a:r>
            <a:r>
              <a:rPr lang="en-US" dirty="0"/>
              <a:t>Writes static data to html files using Helper container and Reads using Main Container.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</a:p>
          <a:p>
            <a:pPr lvl="1"/>
            <a:r>
              <a:rPr lang="en-US" dirty="0"/>
              <a:t>The two containers can easily communicate with each other easily as they share same </a:t>
            </a:r>
            <a:r>
              <a:rPr lang="en-US" dirty="0">
                <a:solidFill>
                  <a:srgbClr val="0070C0"/>
                </a:solidFill>
              </a:rPr>
              <a:t>network space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can also easily share </a:t>
            </a:r>
            <a:r>
              <a:rPr lang="en-US" dirty="0">
                <a:solidFill>
                  <a:srgbClr val="0070C0"/>
                </a:solidFill>
              </a:rPr>
              <a:t>same storage space</a:t>
            </a:r>
            <a:r>
              <a:rPr lang="en-US" dirty="0"/>
              <a:t>. </a:t>
            </a:r>
          </a:p>
          <a:p>
            <a:r>
              <a:rPr lang="en-US" dirty="0"/>
              <a:t>Multi-Container Pods is a </a:t>
            </a:r>
            <a:r>
              <a:rPr lang="en-US" dirty="0">
                <a:solidFill>
                  <a:srgbClr val="0070C0"/>
                </a:solidFill>
              </a:rPr>
              <a:t>rare use-case </a:t>
            </a:r>
            <a:r>
              <a:rPr lang="en-US" dirty="0"/>
              <a:t>and we will try to focus on core fundamentals. 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Multi-Container 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619735" y="1461659"/>
            <a:ext cx="5625296" cy="323461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8874378" y="1716302"/>
            <a:ext cx="5058136" cy="25389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0B21EF-B9D2-4278-9681-0B825503B169}"/>
              </a:ext>
            </a:extLst>
          </p:cNvPr>
          <p:cNvSpPr/>
          <p:nvPr/>
        </p:nvSpPr>
        <p:spPr>
          <a:xfrm>
            <a:off x="9369225" y="2107218"/>
            <a:ext cx="4054003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8321F1-1A42-48F4-BD83-BA3A3A065E1B}"/>
              </a:ext>
            </a:extLst>
          </p:cNvPr>
          <p:cNvSpPr txBox="1"/>
          <p:nvPr/>
        </p:nvSpPr>
        <p:spPr>
          <a:xfrm>
            <a:off x="11030133" y="335036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0575481" y="38019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55169" y="426538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3CEF77-5CB6-4B07-A2FA-D46A6DBC7B43}"/>
              </a:ext>
            </a:extLst>
          </p:cNvPr>
          <p:cNvGrpSpPr/>
          <p:nvPr/>
        </p:nvGrpSpPr>
        <p:grpSpPr>
          <a:xfrm>
            <a:off x="9680612" y="2448853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D347FEB-3AD8-4092-890A-2B39E927E77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708C6A7-F180-464C-93B6-B4E189165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48A7C43-1B6C-46A5-B941-3EF31B9192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0ADFDE6-CDE2-4F3D-80A5-AF6C65EC48C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D865F3-3121-4B70-A25D-F17CD004AFC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33E52F9-4B1A-4E39-A778-6FFF0DFE40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9A8234B-B332-49A9-82AB-EF2E3DD8014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26A0D6-9996-423A-B0A9-0F2CB0BDCC31}"/>
              </a:ext>
            </a:extLst>
          </p:cNvPr>
          <p:cNvCxnSpPr>
            <a:cxnSpLocks/>
            <a:stCxn id="103" idx="3"/>
            <a:endCxn id="73" idx="1"/>
          </p:cNvCxnSpPr>
          <p:nvPr/>
        </p:nvCxnSpPr>
        <p:spPr>
          <a:xfrm flipV="1">
            <a:off x="10687610" y="2860068"/>
            <a:ext cx="1324470" cy="25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0C5C335-166E-4489-ACDD-5F0DD5D8CD9B}"/>
              </a:ext>
            </a:extLst>
          </p:cNvPr>
          <p:cNvGrpSpPr/>
          <p:nvPr/>
        </p:nvGrpSpPr>
        <p:grpSpPr>
          <a:xfrm>
            <a:off x="12012080" y="2446273"/>
            <a:ext cx="1006998" cy="827590"/>
            <a:chOff x="5318084" y="2957814"/>
            <a:chExt cx="1006998" cy="82759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FC1473-A0E3-4051-8867-94962616307B}"/>
                </a:ext>
              </a:extLst>
            </p:cNvPr>
            <p:cNvSpPr/>
            <p:nvPr/>
          </p:nvSpPr>
          <p:spPr>
            <a:xfrm>
              <a:off x="5318084" y="295781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C33E544-DB01-4466-8A4C-9F5A0C9F439C}"/>
                </a:ext>
              </a:extLst>
            </p:cNvPr>
            <p:cNvCxnSpPr>
              <a:cxnSpLocks/>
            </p:cNvCxnSpPr>
            <p:nvPr/>
          </p:nvCxnSpPr>
          <p:spPr>
            <a:xfrm>
              <a:off x="5514854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548E477-8DE6-491F-B02D-991D4FAE865D}"/>
                </a:ext>
              </a:extLst>
            </p:cNvPr>
            <p:cNvCxnSpPr>
              <a:cxnSpLocks/>
            </p:cNvCxnSpPr>
            <p:nvPr/>
          </p:nvCxnSpPr>
          <p:spPr>
            <a:xfrm>
              <a:off x="56691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AB9F90-EBF1-49AF-BED7-FC777EEAB7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15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8386B78-45D9-4F68-948F-2B1BCDED5B12}"/>
                </a:ext>
              </a:extLst>
            </p:cNvPr>
            <p:cNvCxnSpPr>
              <a:cxnSpLocks/>
            </p:cNvCxnSpPr>
            <p:nvPr/>
          </p:nvCxnSpPr>
          <p:spPr>
            <a:xfrm>
              <a:off x="59739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033A842-E4CB-4582-9B64-1D54276584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3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12B548D-4182-4591-90CD-8DEB4BE55A48}"/>
                </a:ext>
              </a:extLst>
            </p:cNvPr>
            <p:cNvSpPr txBox="1"/>
            <p:nvPr/>
          </p:nvSpPr>
          <p:spPr>
            <a:xfrm>
              <a:off x="5644104" y="3171554"/>
              <a:ext cx="406079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H</a:t>
              </a:r>
            </a:p>
          </p:txBody>
        </p:sp>
      </p:grp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68FEB10-CDC3-4E9E-92EE-C66B55420339}"/>
              </a:ext>
            </a:extLst>
          </p:cNvPr>
          <p:cNvSpPr/>
          <p:nvPr/>
        </p:nvSpPr>
        <p:spPr>
          <a:xfrm rot="10800000">
            <a:off x="12609596" y="5142406"/>
            <a:ext cx="1498092" cy="934207"/>
          </a:xfrm>
          <a:prstGeom prst="wedgeRectCallout">
            <a:avLst>
              <a:gd name="adj1" fmla="val 44463"/>
              <a:gd name="adj2" fmla="val 25695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98B8A-2441-45E9-879E-43770D795AC2}"/>
              </a:ext>
            </a:extLst>
          </p:cNvPr>
          <p:cNvSpPr txBox="1"/>
          <p:nvPr/>
        </p:nvSpPr>
        <p:spPr>
          <a:xfrm>
            <a:off x="12696404" y="5201453"/>
            <a:ext cx="1411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Helper </a:t>
            </a:r>
          </a:p>
          <a:p>
            <a:r>
              <a:rPr lang="en-IN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73882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41" grpId="0" animBg="1"/>
      <p:bldP spid="49" grpId="0"/>
      <p:bldP spid="59" grpId="0"/>
      <p:bldP spid="85" grpId="0"/>
      <p:bldP spid="14" grpId="0" animBg="1"/>
      <p:bldP spid="1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447710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5866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369" y="2656561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Load Balancer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374" y="2755123"/>
            <a:ext cx="3528026" cy="3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373DFEB-E3C1-5E43-A5CA-2089EDE80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1551" y="199241"/>
            <a:ext cx="1248239" cy="12482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7E506C-F800-B244-BD92-7AA3FCCA5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536" y="199241"/>
            <a:ext cx="1410774" cy="1410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15EA8-43B5-EE4E-89DD-23695B411841}"/>
              </a:ext>
            </a:extLst>
          </p:cNvPr>
          <p:cNvSpPr txBox="1"/>
          <p:nvPr/>
        </p:nvSpPr>
        <p:spPr>
          <a:xfrm>
            <a:off x="305138" y="1533303"/>
            <a:ext cx="1657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Public </a:t>
            </a:r>
          </a:p>
          <a:p>
            <a:r>
              <a:rPr lang="en-US" dirty="0"/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99706-82B0-2445-A8CE-767E4F86AC5D}"/>
              </a:ext>
            </a:extLst>
          </p:cNvPr>
          <p:cNvSpPr txBox="1"/>
          <p:nvPr/>
        </p:nvSpPr>
        <p:spPr>
          <a:xfrm>
            <a:off x="12269476" y="1447480"/>
            <a:ext cx="1932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Standard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D46DAED-79C2-E441-A5F1-888C4BD5B2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081" y="3006091"/>
            <a:ext cx="3247802" cy="32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744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EA20C856-4F50-A447-8284-8FDCD28D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7" y="1240221"/>
            <a:ext cx="9059661" cy="634824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expose an application </a:t>
            </a:r>
            <a:r>
              <a:rPr lang="en-IN" dirty="0"/>
              <a:t>running on a set of </a:t>
            </a:r>
            <a:r>
              <a:rPr lang="en-IN" dirty="0">
                <a:solidFill>
                  <a:srgbClr val="0070C0"/>
                </a:solidFill>
              </a:rPr>
              <a:t>PODs</a:t>
            </a:r>
            <a:r>
              <a:rPr lang="en-IN" dirty="0"/>
              <a:t> using different types of Services available in k8s. </a:t>
            </a:r>
          </a:p>
          <a:p>
            <a:pPr lvl="1"/>
            <a:r>
              <a:rPr lang="en-IN" dirty="0"/>
              <a:t>ClusterIP Service(Internal to k8s cluster)</a:t>
            </a:r>
          </a:p>
          <a:p>
            <a:pPr lvl="1"/>
            <a:r>
              <a:rPr lang="en-IN" dirty="0"/>
              <a:t>NodePort Service (To internet)</a:t>
            </a:r>
          </a:p>
          <a:p>
            <a:pPr lvl="1"/>
            <a:r>
              <a:rPr lang="en-IN" dirty="0"/>
              <a:t>LoadBalancer Service (To internet)</a:t>
            </a:r>
          </a:p>
          <a:p>
            <a:pPr lvl="1"/>
            <a:r>
              <a:rPr lang="en-IN" dirty="0"/>
              <a:t>Ingress Service (To internet)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LoadBalancer Service </a:t>
            </a:r>
          </a:p>
          <a:p>
            <a:pPr lvl="1"/>
            <a:r>
              <a:rPr lang="en-IN" dirty="0"/>
              <a:t>To access our application </a:t>
            </a:r>
            <a:r>
              <a:rPr lang="en-IN" dirty="0">
                <a:solidFill>
                  <a:srgbClr val="0070C0"/>
                </a:solidFill>
              </a:rPr>
              <a:t>outside of Azure AKS k8s cluster</a:t>
            </a:r>
            <a:r>
              <a:rPr lang="en-IN" dirty="0"/>
              <a:t>, we can use </a:t>
            </a:r>
            <a:r>
              <a:rPr lang="en-IN" dirty="0">
                <a:solidFill>
                  <a:srgbClr val="00B050"/>
                </a:solidFill>
              </a:rPr>
              <a:t>Kubernetes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LoadBalancer service </a:t>
            </a:r>
            <a:r>
              <a:rPr lang="en-IN" dirty="0"/>
              <a:t>which will be eventually mapped to </a:t>
            </a:r>
            <a:r>
              <a:rPr lang="en-IN" dirty="0">
                <a:solidFill>
                  <a:srgbClr val="00B050"/>
                </a:solidFill>
              </a:rPr>
              <a:t>Azure Standard Load Balancer.</a:t>
            </a:r>
          </a:p>
          <a:p>
            <a:pPr lvl="1"/>
            <a:r>
              <a:rPr lang="en-IN" dirty="0"/>
              <a:t>When  we deploy k8s load balancer service, the following will happen in </a:t>
            </a:r>
            <a:r>
              <a:rPr lang="en-IN" dirty="0">
                <a:solidFill>
                  <a:srgbClr val="00B050"/>
                </a:solidFill>
              </a:rPr>
              <a:t>Azure Standard Load Balancer</a:t>
            </a:r>
          </a:p>
          <a:p>
            <a:pPr lvl="2"/>
            <a:r>
              <a:rPr lang="en-IN" dirty="0"/>
              <a:t>A new </a:t>
            </a:r>
            <a:r>
              <a:rPr lang="en-IN" dirty="0">
                <a:solidFill>
                  <a:srgbClr val="00B050"/>
                </a:solidFill>
              </a:rPr>
              <a:t>Public IP </a:t>
            </a:r>
            <a:r>
              <a:rPr lang="en-IN" dirty="0"/>
              <a:t>gets created and associates that to </a:t>
            </a:r>
            <a:r>
              <a:rPr lang="en-IN" dirty="0">
                <a:solidFill>
                  <a:srgbClr val="00B050"/>
                </a:solidFill>
              </a:rPr>
              <a:t>Frontend IP </a:t>
            </a:r>
            <a:r>
              <a:rPr lang="en-IN" dirty="0"/>
              <a:t>Configuration</a:t>
            </a:r>
          </a:p>
          <a:p>
            <a:pPr lvl="2"/>
            <a:r>
              <a:rPr lang="en-IN" dirty="0"/>
              <a:t>A new </a:t>
            </a:r>
            <a:r>
              <a:rPr lang="en-IN" dirty="0">
                <a:solidFill>
                  <a:srgbClr val="00B050"/>
                </a:solidFill>
              </a:rPr>
              <a:t>Load Balancing rule </a:t>
            </a:r>
            <a:r>
              <a:rPr lang="en-IN" dirty="0"/>
              <a:t>will be created which associates frontend </a:t>
            </a:r>
            <a:r>
              <a:rPr lang="en-IN" dirty="0" err="1"/>
              <a:t>ip</a:t>
            </a:r>
            <a:r>
              <a:rPr lang="en-IN" dirty="0"/>
              <a:t> and backend pool</a:t>
            </a:r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8" y="-148097"/>
            <a:ext cx="9487198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Service - LoadBalancer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FD6C19-289A-2A4D-A8A5-0DF0AEDD21A2}"/>
              </a:ext>
            </a:extLst>
          </p:cNvPr>
          <p:cNvSpPr/>
          <p:nvPr/>
        </p:nvSpPr>
        <p:spPr>
          <a:xfrm>
            <a:off x="11142186" y="1871811"/>
            <a:ext cx="3225456" cy="54171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0C66E-E889-D242-9709-497CDF53320C}"/>
              </a:ext>
            </a:extLst>
          </p:cNvPr>
          <p:cNvSpPr txBox="1"/>
          <p:nvPr/>
        </p:nvSpPr>
        <p:spPr>
          <a:xfrm>
            <a:off x="12427960" y="6469892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4A700-B380-F941-B8F4-F2E51BBFD2DA}"/>
              </a:ext>
            </a:extLst>
          </p:cNvPr>
          <p:cNvSpPr txBox="1"/>
          <p:nvPr/>
        </p:nvSpPr>
        <p:spPr>
          <a:xfrm>
            <a:off x="11619963" y="690626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21552-B198-7444-89B8-12F621F7BCF0}"/>
              </a:ext>
            </a:extLst>
          </p:cNvPr>
          <p:cNvSpPr txBox="1"/>
          <p:nvPr/>
        </p:nvSpPr>
        <p:spPr>
          <a:xfrm>
            <a:off x="13562613" y="656515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1E1E6A-79B7-A64F-83E8-01EF9915260E}"/>
              </a:ext>
            </a:extLst>
          </p:cNvPr>
          <p:cNvSpPr txBox="1"/>
          <p:nvPr/>
        </p:nvSpPr>
        <p:spPr>
          <a:xfrm>
            <a:off x="12491967" y="6486727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7C795D-7767-7146-862B-3D5F6E32811F}"/>
              </a:ext>
            </a:extLst>
          </p:cNvPr>
          <p:cNvSpPr/>
          <p:nvPr/>
        </p:nvSpPr>
        <p:spPr>
          <a:xfrm>
            <a:off x="11509044" y="1966667"/>
            <a:ext cx="2517161" cy="49240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B8C4D2-A1D9-DC42-82EB-5EF90A4C0C79}"/>
              </a:ext>
            </a:extLst>
          </p:cNvPr>
          <p:cNvSpPr/>
          <p:nvPr/>
        </p:nvSpPr>
        <p:spPr>
          <a:xfrm>
            <a:off x="11923760" y="4793085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34839F-54A7-944F-95D8-0133941EE2A8}"/>
              </a:ext>
            </a:extLst>
          </p:cNvPr>
          <p:cNvSpPr txBox="1"/>
          <p:nvPr/>
        </p:nvSpPr>
        <p:spPr>
          <a:xfrm>
            <a:off x="12399954" y="6078142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11CE72-1EB0-6942-AB2B-4806592ED87A}"/>
              </a:ext>
            </a:extLst>
          </p:cNvPr>
          <p:cNvGrpSpPr/>
          <p:nvPr/>
        </p:nvGrpSpPr>
        <p:grpSpPr>
          <a:xfrm>
            <a:off x="12265213" y="5154098"/>
            <a:ext cx="1006998" cy="827590"/>
            <a:chOff x="853440" y="4579716"/>
            <a:chExt cx="1006998" cy="82759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43F37C-2344-FE44-AC2E-CDA7F8AF5ED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5624C9-6FFC-D24A-B739-045474F0F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879388E-C164-1343-9E38-05810D8AF44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D86FA8E-A283-E44D-9E2C-8A2C7F3A47E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327E92C-68DB-F848-AC70-351E65184BF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FA06AB1-64EF-AF44-AD68-223D6AF2F5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6961-74CD-834E-A819-82B6C3DD3D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9D98976-46C4-8D40-8390-7A108E66EE99}"/>
              </a:ext>
            </a:extLst>
          </p:cNvPr>
          <p:cNvSpPr txBox="1"/>
          <p:nvPr/>
        </p:nvSpPr>
        <p:spPr>
          <a:xfrm>
            <a:off x="11940276" y="6509029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8736E3-55E7-D047-A3E5-7BBE788BE618}"/>
              </a:ext>
            </a:extLst>
          </p:cNvPr>
          <p:cNvSpPr/>
          <p:nvPr/>
        </p:nvSpPr>
        <p:spPr>
          <a:xfrm>
            <a:off x="11923760" y="2463501"/>
            <a:ext cx="1689904" cy="18986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005869E-B830-DD4F-8AFE-28F8896743C6}"/>
              </a:ext>
            </a:extLst>
          </p:cNvPr>
          <p:cNvSpPr/>
          <p:nvPr/>
        </p:nvSpPr>
        <p:spPr>
          <a:xfrm>
            <a:off x="12025815" y="3805739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targetPort</a:t>
            </a:r>
            <a:r>
              <a:rPr lang="en-US" sz="1600" dirty="0">
                <a:solidFill>
                  <a:schemeClr val="tx1"/>
                </a:solidFill>
              </a:rPr>
              <a:t>: 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264116-3213-614B-B766-8F8DF2AF9517}"/>
              </a:ext>
            </a:extLst>
          </p:cNvPr>
          <p:cNvSpPr/>
          <p:nvPr/>
        </p:nvSpPr>
        <p:spPr>
          <a:xfrm>
            <a:off x="12025814" y="2550810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Port: 80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080C257-4FD6-D546-80AA-C92B1C68EB45}"/>
              </a:ext>
            </a:extLst>
          </p:cNvPr>
          <p:cNvSpPr/>
          <p:nvPr/>
        </p:nvSpPr>
        <p:spPr>
          <a:xfrm>
            <a:off x="11142187" y="554269"/>
            <a:ext cx="3225456" cy="1203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Azure Standard </a:t>
            </a:r>
          </a:p>
          <a:p>
            <a:pPr algn="ctr"/>
            <a:r>
              <a:rPr lang="en-US" sz="1600" b="1" dirty="0">
                <a:solidFill>
                  <a:srgbClr val="0070C0"/>
                </a:solidFill>
              </a:rPr>
              <a:t>Load Balancer</a:t>
            </a:r>
          </a:p>
        </p:txBody>
      </p:sp>
      <p:pic>
        <p:nvPicPr>
          <p:cNvPr id="75" name="Graphic 74" descr="User">
            <a:extLst>
              <a:ext uri="{FF2B5EF4-FFF2-40B4-BE49-F238E27FC236}">
                <a16:creationId xmlns:a16="http://schemas.microsoft.com/office/drawing/2014/main" id="{053FCBD3-F120-304F-9C33-5BEAF7F40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5938" y="809317"/>
            <a:ext cx="1110539" cy="1110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AB0385-3AEC-3B4E-9901-36434E0E7A1E}"/>
              </a:ext>
            </a:extLst>
          </p:cNvPr>
          <p:cNvSpPr txBox="1"/>
          <p:nvPr/>
        </p:nvSpPr>
        <p:spPr>
          <a:xfrm>
            <a:off x="8906666" y="618112"/>
            <a:ext cx="724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User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732786-B8BE-BE4C-A8D8-12DE6CD1429C}"/>
              </a:ext>
            </a:extLst>
          </p:cNvPr>
          <p:cNvCxnSpPr>
            <a:cxnSpLocks/>
            <a:stCxn id="75" idx="3"/>
            <a:endCxn id="65" idx="1"/>
          </p:cNvCxnSpPr>
          <p:nvPr/>
        </p:nvCxnSpPr>
        <p:spPr>
          <a:xfrm>
            <a:off x="9396477" y="1364587"/>
            <a:ext cx="1872679" cy="3752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B1F4E3-A83E-E043-A0D6-29CA35EF710C}"/>
              </a:ext>
            </a:extLst>
          </p:cNvPr>
          <p:cNvCxnSpPr>
            <a:stCxn id="9" idx="2"/>
            <a:endCxn id="52" idx="0"/>
          </p:cNvCxnSpPr>
          <p:nvPr/>
        </p:nvCxnSpPr>
        <p:spPr>
          <a:xfrm>
            <a:off x="12768712" y="4362198"/>
            <a:ext cx="0" cy="4308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FD949922-2938-0A4C-A908-B431E498D014}"/>
              </a:ext>
            </a:extLst>
          </p:cNvPr>
          <p:cNvSpPr/>
          <p:nvPr/>
        </p:nvSpPr>
        <p:spPr>
          <a:xfrm>
            <a:off x="7515923" y="2406540"/>
            <a:ext cx="2062976" cy="763445"/>
          </a:xfrm>
          <a:prstGeom prst="wedgeRectCallout">
            <a:avLst>
              <a:gd name="adj1" fmla="val 123330"/>
              <a:gd name="adj2" fmla="val -134484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Updated SLB with </a:t>
            </a:r>
            <a:r>
              <a:rPr lang="en-US" sz="1600" dirty="0" err="1"/>
              <a:t>FrontendIP</a:t>
            </a:r>
            <a:r>
              <a:rPr lang="en-US" sz="1600" dirty="0"/>
              <a:t> &amp; LB Rule</a:t>
            </a:r>
          </a:p>
        </p:txBody>
      </p:sp>
      <p:sp>
        <p:nvSpPr>
          <p:cNvPr id="83" name="Rectangular Callout 82">
            <a:extLst>
              <a:ext uri="{FF2B5EF4-FFF2-40B4-BE49-F238E27FC236}">
                <a16:creationId xmlns:a16="http://schemas.microsoft.com/office/drawing/2014/main" id="{065645B4-277C-2E46-A31B-2012BA58279B}"/>
              </a:ext>
            </a:extLst>
          </p:cNvPr>
          <p:cNvSpPr/>
          <p:nvPr/>
        </p:nvSpPr>
        <p:spPr>
          <a:xfrm>
            <a:off x="7540348" y="3385427"/>
            <a:ext cx="2062976" cy="527145"/>
          </a:xfrm>
          <a:prstGeom prst="wedgeRectCallout">
            <a:avLst>
              <a:gd name="adj1" fmla="val 178085"/>
              <a:gd name="adj2" fmla="val -163848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ClusterIP</a:t>
            </a:r>
            <a:r>
              <a:rPr lang="en-US" sz="1600" dirty="0"/>
              <a:t> Service Port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AFB64851-55BA-BB4B-9A38-3797045E40AE}"/>
              </a:ext>
            </a:extLst>
          </p:cNvPr>
          <p:cNvSpPr/>
          <p:nvPr/>
        </p:nvSpPr>
        <p:spPr>
          <a:xfrm>
            <a:off x="8705347" y="4165124"/>
            <a:ext cx="2062976" cy="527145"/>
          </a:xfrm>
          <a:prstGeom prst="wedgeRectCallout">
            <a:avLst>
              <a:gd name="adj1" fmla="val 118738"/>
              <a:gd name="adj2" fmla="val -97225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Port in a 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D249D4-6279-C543-9DA1-4D33ABF3EBBA}"/>
              </a:ext>
            </a:extLst>
          </p:cNvPr>
          <p:cNvSpPr txBox="1"/>
          <p:nvPr/>
        </p:nvSpPr>
        <p:spPr>
          <a:xfrm>
            <a:off x="9221716" y="1040754"/>
            <a:ext cx="1721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http://&lt;NEW-PUBLIC-IP&gt;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73DBE1-5B42-6C45-AC8B-079A77C2D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3899" y="826987"/>
            <a:ext cx="700982" cy="70098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4D3A174-51A1-4E4C-B2BF-E84EF597AB9B}"/>
              </a:ext>
            </a:extLst>
          </p:cNvPr>
          <p:cNvSpPr/>
          <p:nvPr/>
        </p:nvSpPr>
        <p:spPr>
          <a:xfrm>
            <a:off x="10768323" y="241738"/>
            <a:ext cx="3833490" cy="73467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1624B5-95FF-704E-B161-75F24AC0588A}"/>
              </a:ext>
            </a:extLst>
          </p:cNvPr>
          <p:cNvSpPr txBox="1"/>
          <p:nvPr/>
        </p:nvSpPr>
        <p:spPr>
          <a:xfrm>
            <a:off x="11923760" y="7244444"/>
            <a:ext cx="1564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Azure Cloud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8AAEF5F-78D0-4443-93EF-52DD69507B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51170" y="536552"/>
            <a:ext cx="627746" cy="62774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A3C2BEC-1E1D-6A41-8B28-97E0E1AB2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9156" y="1088236"/>
            <a:ext cx="627746" cy="627746"/>
          </a:xfrm>
          <a:prstGeom prst="rect">
            <a:avLst/>
          </a:prstGeom>
        </p:spPr>
      </p:pic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1A57AC9-01BC-294D-B1E6-666436163435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1852961" y="1177478"/>
            <a:ext cx="1770938" cy="245900"/>
          </a:xfrm>
          <a:prstGeom prst="bentConnector3">
            <a:avLst>
              <a:gd name="adj1" fmla="val 1261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3674A0E-FAA9-5042-B46E-10AA5D28208D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5400000">
            <a:off x="12903785" y="1392896"/>
            <a:ext cx="935532" cy="1205678"/>
          </a:xfrm>
          <a:prstGeom prst="bentConnector3">
            <a:avLst>
              <a:gd name="adj1" fmla="val 8432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55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51" grpId="0" animBg="1"/>
      <p:bldP spid="52" grpId="0" animBg="1"/>
      <p:bldP spid="53" grpId="0"/>
      <p:bldP spid="63" grpId="0"/>
      <p:bldP spid="9" grpId="0" animBg="1"/>
      <p:bldP spid="68" grpId="0" animBg="1"/>
      <p:bldP spid="69" grpId="0" animBg="1"/>
      <p:bldP spid="71" grpId="0" animBg="1"/>
      <p:bldP spid="13" grpId="0"/>
      <p:bldP spid="24" grpId="0" animBg="1"/>
      <p:bldP spid="83" grpId="0" animBg="1"/>
      <p:bldP spid="86" grpId="0" animBg="1"/>
      <p:bldP spid="26" grpId="0"/>
      <p:bldP spid="21" grpId="0" animBg="1"/>
      <p:bldP spid="5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369" y="2656561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 &amp; Load Balancer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374" y="2755123"/>
            <a:ext cx="3528026" cy="3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373DFEB-E3C1-5E43-A5CA-2089EDE80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1551" y="199241"/>
            <a:ext cx="1248239" cy="12482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7E506C-F800-B244-BD92-7AA3FCCA5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536" y="199241"/>
            <a:ext cx="1410774" cy="1410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15EA8-43B5-EE4E-89DD-23695B411841}"/>
              </a:ext>
            </a:extLst>
          </p:cNvPr>
          <p:cNvSpPr txBox="1"/>
          <p:nvPr/>
        </p:nvSpPr>
        <p:spPr>
          <a:xfrm>
            <a:off x="305138" y="1533303"/>
            <a:ext cx="1657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Public </a:t>
            </a:r>
          </a:p>
          <a:p>
            <a:r>
              <a:rPr lang="en-US" dirty="0"/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99706-82B0-2445-A8CE-767E4F86AC5D}"/>
              </a:ext>
            </a:extLst>
          </p:cNvPr>
          <p:cNvSpPr txBox="1"/>
          <p:nvPr/>
        </p:nvSpPr>
        <p:spPr>
          <a:xfrm>
            <a:off x="12269476" y="1447480"/>
            <a:ext cx="1932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Standard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D46DAED-79C2-E441-A5F1-888C4BD5B2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081" y="3006091"/>
            <a:ext cx="3247802" cy="32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304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endParaRPr lang="en-US" sz="7000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7565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 err="1">
                <a:solidFill>
                  <a:srgbClr val="00B050"/>
                </a:solidFill>
              </a:rPr>
              <a:t>ReplicaSets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2902931" y="3771106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ReplicaSets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7444452" y="170214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 or Reliability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7444452" y="3072938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7444452" y="438377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7444452" y="5760892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Labels &amp; Selectors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275741" y="2020444"/>
            <a:ext cx="2168711" cy="2068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275741" y="3391242"/>
            <a:ext cx="2168711" cy="69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275741" y="4089410"/>
            <a:ext cx="2168711" cy="612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275741" y="4089410"/>
            <a:ext cx="2168711" cy="19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4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1F515-7102-4005-8287-358EFD07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54" y="1225743"/>
            <a:ext cx="7279753" cy="1722377"/>
          </a:xfrm>
        </p:spPr>
        <p:txBody>
          <a:bodyPr>
            <a:normAutofit/>
          </a:bodyPr>
          <a:lstStyle/>
          <a:p>
            <a:r>
              <a:rPr lang="en-IN" dirty="0"/>
              <a:t>A </a:t>
            </a:r>
            <a:r>
              <a:rPr lang="en-IN" dirty="0" err="1"/>
              <a:t>ReplicaSet’s</a:t>
            </a:r>
            <a:r>
              <a:rPr lang="en-IN" dirty="0"/>
              <a:t> purpose is to maintain a </a:t>
            </a:r>
            <a:r>
              <a:rPr lang="en-IN" dirty="0">
                <a:solidFill>
                  <a:srgbClr val="0070C0"/>
                </a:solidFill>
              </a:rPr>
              <a:t>stable set of replica Pods </a:t>
            </a:r>
            <a:r>
              <a:rPr lang="en-IN" dirty="0"/>
              <a:t>running at any given time.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6892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675323" y="3261861"/>
            <a:ext cx="7279754" cy="403582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860518" y="3622460"/>
            <a:ext cx="6933236" cy="3246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6521179" y="647080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137986" y="6914330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0C319B-471B-144E-932D-0A9F0B5483D9}"/>
              </a:ext>
            </a:extLst>
          </p:cNvPr>
          <p:cNvSpPr/>
          <p:nvPr/>
        </p:nvSpPr>
        <p:spPr>
          <a:xfrm>
            <a:off x="4196184" y="3992849"/>
            <a:ext cx="6281099" cy="244553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4B3430-0E60-0A4C-9943-836C47E17E6B}"/>
              </a:ext>
            </a:extLst>
          </p:cNvPr>
          <p:cNvSpPr/>
          <p:nvPr/>
        </p:nvSpPr>
        <p:spPr>
          <a:xfrm>
            <a:off x="458615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45D659-E2B6-2F45-8035-89981F0F966D}"/>
              </a:ext>
            </a:extLst>
          </p:cNvPr>
          <p:cNvSpPr txBox="1"/>
          <p:nvPr/>
        </p:nvSpPr>
        <p:spPr>
          <a:xfrm>
            <a:off x="509431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F1A018-28D9-D048-972A-BED631C4ED96}"/>
              </a:ext>
            </a:extLst>
          </p:cNvPr>
          <p:cNvGrpSpPr/>
          <p:nvPr/>
        </p:nvGrpSpPr>
        <p:grpSpPr>
          <a:xfrm>
            <a:off x="4897541" y="4680780"/>
            <a:ext cx="1006998" cy="827590"/>
            <a:chOff x="853440" y="4579716"/>
            <a:chExt cx="1006998" cy="82759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BADFE1-FFD2-A141-A7FC-ED891314805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0F18C4-AED4-E542-9E67-AB67036BC4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C020A8A-76C4-2E42-8A05-AB59076BE37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AC1F80-4A5E-A54B-9BEA-7066D0B546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B1755BE-E034-A541-958C-BDE33954AB7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1BA34D-2FA7-4945-B528-5780F0B2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308547-3D7A-CB49-BAB1-4260C3EAA599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47FA394A-4E66-B943-B9E2-4BF5ABE63819}"/>
              </a:ext>
            </a:extLst>
          </p:cNvPr>
          <p:cNvSpPr/>
          <p:nvPr/>
        </p:nvSpPr>
        <p:spPr>
          <a:xfrm>
            <a:off x="6501483" y="434965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4B6B2-6922-1F44-9C32-FD62DCB5128E}"/>
              </a:ext>
            </a:extLst>
          </p:cNvPr>
          <p:cNvSpPr txBox="1"/>
          <p:nvPr/>
        </p:nvSpPr>
        <p:spPr>
          <a:xfrm>
            <a:off x="7009639" y="561394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170897-38E4-3C48-B5D9-8C4031EC8FA8}"/>
              </a:ext>
            </a:extLst>
          </p:cNvPr>
          <p:cNvGrpSpPr/>
          <p:nvPr/>
        </p:nvGrpSpPr>
        <p:grpSpPr>
          <a:xfrm>
            <a:off x="6812869" y="4691290"/>
            <a:ext cx="1006998" cy="827590"/>
            <a:chOff x="853440" y="4579716"/>
            <a:chExt cx="1006998" cy="82759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18F4F0B-7EC3-1849-8861-F2032CFDE4C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DE085A5-F39B-6847-AF59-3C49B6F227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5F1286C-1941-964D-8577-B48149331C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9340CB-3CD4-CE49-AAB7-F292D8E8095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4E97A6-DB47-664F-894A-228DA576BB3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F0FC15-2866-6B49-ACC4-52251A621F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66FC44-D3C8-6644-B0DB-49E92FC9B14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300A229-DB5D-C442-BEB2-6A79F8122EE8}"/>
              </a:ext>
            </a:extLst>
          </p:cNvPr>
          <p:cNvSpPr txBox="1"/>
          <p:nvPr/>
        </p:nvSpPr>
        <p:spPr>
          <a:xfrm>
            <a:off x="6654110" y="6018114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35696F-6566-1844-981F-8A0AC33855EE}"/>
              </a:ext>
            </a:extLst>
          </p:cNvPr>
          <p:cNvSpPr/>
          <p:nvPr/>
        </p:nvSpPr>
        <p:spPr>
          <a:xfrm>
            <a:off x="842493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15E212-17E1-264D-AB18-4F03F81D0A4F}"/>
              </a:ext>
            </a:extLst>
          </p:cNvPr>
          <p:cNvSpPr txBox="1"/>
          <p:nvPr/>
        </p:nvSpPr>
        <p:spPr>
          <a:xfrm>
            <a:off x="893309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4266CB-DBC3-3245-B634-EACD1BFC7914}"/>
              </a:ext>
            </a:extLst>
          </p:cNvPr>
          <p:cNvGrpSpPr/>
          <p:nvPr/>
        </p:nvGrpSpPr>
        <p:grpSpPr>
          <a:xfrm>
            <a:off x="8736321" y="468078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A3BFEDF-E919-6345-B06F-1F825F2772C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64FD3CA-A176-BF4F-9BFF-899AB73DC5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3231B0-177F-014D-B104-F9643B804DC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7870448-A768-AD4C-9AE8-CDC7835C407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ADEF82-F61F-6B4D-8765-089143185C2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F54102-526E-C944-BA57-7BBF32FFCD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A939C36-B483-514B-A36B-F89EAC4485E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FE093700-4D10-B54B-8423-6E9F5CB0A8A7}"/>
              </a:ext>
            </a:extLst>
          </p:cNvPr>
          <p:cNvSpPr txBox="1">
            <a:spLocks/>
          </p:cNvSpPr>
          <p:nvPr/>
        </p:nvSpPr>
        <p:spPr>
          <a:xfrm>
            <a:off x="7277023" y="1227452"/>
            <a:ext cx="7279753" cy="172237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850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If our </a:t>
            </a:r>
            <a:r>
              <a:rPr lang="en-IN" dirty="0">
                <a:solidFill>
                  <a:srgbClr val="0070C0"/>
                </a:solidFill>
              </a:rPr>
              <a:t>application crashes (any pod dies), </a:t>
            </a:r>
            <a:r>
              <a:rPr lang="en-IN" dirty="0" err="1"/>
              <a:t>replicaset</a:t>
            </a:r>
            <a:r>
              <a:rPr lang="en-IN" dirty="0"/>
              <a:t> will </a:t>
            </a:r>
            <a:r>
              <a:rPr lang="en-IN" dirty="0">
                <a:solidFill>
                  <a:srgbClr val="00B050"/>
                </a:solidFill>
              </a:rPr>
              <a:t>recreate</a:t>
            </a:r>
            <a:r>
              <a:rPr lang="en-IN" dirty="0"/>
              <a:t> the pod immediately to ensure the configured number of pods running at any given time.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98DFDC-EFBD-6E45-A6DB-F425E82E1368}"/>
              </a:ext>
            </a:extLst>
          </p:cNvPr>
          <p:cNvSpPr/>
          <p:nvPr/>
        </p:nvSpPr>
        <p:spPr>
          <a:xfrm>
            <a:off x="219016" y="3891572"/>
            <a:ext cx="3193763" cy="17223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Reliability</a:t>
            </a:r>
          </a:p>
          <a:p>
            <a:pPr algn="ctr"/>
            <a:r>
              <a:rPr lang="en-US" sz="3000" dirty="0"/>
              <a:t>Or </a:t>
            </a:r>
          </a:p>
          <a:p>
            <a:pPr algn="ctr"/>
            <a:r>
              <a:rPr lang="en-US" sz="3000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8019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3627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19" grpId="0" animBg="1"/>
      <p:bldP spid="40" grpId="0" animBg="1"/>
      <p:bldP spid="41" grpId="0"/>
      <p:bldP spid="50" grpId="0" animBg="1"/>
      <p:bldP spid="51" grpId="0"/>
      <p:bldP spid="61" grpId="0"/>
      <p:bldP spid="62" grpId="0" animBg="1"/>
      <p:bldP spid="63" grpId="0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145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4568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4568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4568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138304" y="6354261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48201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4568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385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216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66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33476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9" y="1088020"/>
            <a:ext cx="5049487" cy="6324335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 Balancing</a:t>
            </a:r>
          </a:p>
          <a:p>
            <a:r>
              <a:rPr lang="en-IN" dirty="0"/>
              <a:t>To avoid overloading of traffic to single pod we can use </a:t>
            </a:r>
            <a:r>
              <a:rPr lang="en-IN" dirty="0">
                <a:solidFill>
                  <a:srgbClr val="0070C0"/>
                </a:solidFill>
              </a:rPr>
              <a:t>load balancing</a:t>
            </a:r>
            <a:r>
              <a:rPr lang="en-IN" dirty="0"/>
              <a:t>. </a:t>
            </a:r>
          </a:p>
          <a:p>
            <a:r>
              <a:rPr lang="en-IN" dirty="0"/>
              <a:t>Kubernetes provides pod load balancing </a:t>
            </a:r>
            <a:r>
              <a:rPr lang="en-IN" dirty="0">
                <a:solidFill>
                  <a:srgbClr val="0070C0"/>
                </a:solidFill>
              </a:rPr>
              <a:t>out of the box </a:t>
            </a:r>
            <a:r>
              <a:rPr lang="en-IN" dirty="0"/>
              <a:t>using </a:t>
            </a:r>
            <a:r>
              <a:rPr lang="en-IN" dirty="0">
                <a:solidFill>
                  <a:srgbClr val="00B050"/>
                </a:solidFill>
              </a:rPr>
              <a:t>Services</a:t>
            </a:r>
            <a:r>
              <a:rPr lang="en-IN" dirty="0"/>
              <a:t>  for the pods which are part of a ReplicaSet</a:t>
            </a:r>
          </a:p>
          <a:p>
            <a:r>
              <a:rPr lang="en-IN" dirty="0">
                <a:solidFill>
                  <a:srgbClr val="0070C0"/>
                </a:solidFill>
              </a:rPr>
              <a:t>Labels &amp; Selectors </a:t>
            </a:r>
            <a:r>
              <a:rPr lang="en-IN" dirty="0"/>
              <a:t>are the </a:t>
            </a:r>
            <a:r>
              <a:rPr lang="en-IN" dirty="0">
                <a:solidFill>
                  <a:srgbClr val="C00000"/>
                </a:solidFill>
              </a:rPr>
              <a:t>key items </a:t>
            </a:r>
            <a:r>
              <a:rPr lang="en-IN" dirty="0"/>
              <a:t>which </a:t>
            </a:r>
            <a:r>
              <a:rPr lang="en-IN" dirty="0">
                <a:solidFill>
                  <a:srgbClr val="C00000"/>
                </a:solidFill>
              </a:rPr>
              <a:t>ties</a:t>
            </a:r>
            <a:r>
              <a:rPr lang="en-IN" dirty="0"/>
              <a:t> all 3 together (Pod, ReplicaSet &amp; Service), we will know in detail when we are writing YAML manifests for these objects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40077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" y="1088020"/>
            <a:ext cx="5180660" cy="6324335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Scaling</a:t>
            </a:r>
          </a:p>
          <a:p>
            <a:r>
              <a:rPr lang="en-IN" dirty="0"/>
              <a:t>When load become too much for the number of existing pods, Kubernetes enables us to easily </a:t>
            </a:r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up our application, adding additional pods as needed.</a:t>
            </a:r>
          </a:p>
          <a:p>
            <a:r>
              <a:rPr lang="en-IN" dirty="0"/>
              <a:t>This is going to be </a:t>
            </a:r>
            <a:r>
              <a:rPr lang="en-IN" dirty="0">
                <a:solidFill>
                  <a:srgbClr val="0070C0"/>
                </a:solidFill>
              </a:rPr>
              <a:t>seamless and super quick</a:t>
            </a:r>
            <a:r>
              <a:rPr lang="en-IN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39902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r>
              <a:rPr lang="en-US" sz="7000" b="1" dirty="0">
                <a:solidFill>
                  <a:srgbClr val="00B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2332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8938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1184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2163619" y="1875616"/>
            <a:ext cx="11065398" cy="573819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2528692" y="2107576"/>
            <a:ext cx="4891743" cy="51111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405018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59330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8120591" y="2107577"/>
            <a:ext cx="4737265" cy="5111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924687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3000064" y="3225045"/>
            <a:ext cx="9421793" cy="3573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1B6B174-7764-428C-9D94-57D8A2CA3579}"/>
              </a:ext>
            </a:extLst>
          </p:cNvPr>
          <p:cNvSpPr/>
          <p:nvPr/>
        </p:nvSpPr>
        <p:spPr>
          <a:xfrm>
            <a:off x="3338644" y="3728553"/>
            <a:ext cx="8807669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3542031" y="403172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4050187" y="529602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3853417" y="4373361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841CD70-F1BB-4EBB-AA45-06793C50F81B}"/>
              </a:ext>
            </a:extLst>
          </p:cNvPr>
          <p:cNvSpPr/>
          <p:nvPr/>
        </p:nvSpPr>
        <p:spPr>
          <a:xfrm>
            <a:off x="5457359" y="404223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9F705E2-62B9-4CF4-94C3-6DD6D4F36661}"/>
              </a:ext>
            </a:extLst>
          </p:cNvPr>
          <p:cNvSpPr txBox="1"/>
          <p:nvPr/>
        </p:nvSpPr>
        <p:spPr>
          <a:xfrm>
            <a:off x="5965515" y="530653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D95D049-63CC-42EE-85A9-24334D355C47}"/>
              </a:ext>
            </a:extLst>
          </p:cNvPr>
          <p:cNvGrpSpPr/>
          <p:nvPr/>
        </p:nvGrpSpPr>
        <p:grpSpPr>
          <a:xfrm>
            <a:off x="5768745" y="4383871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FB3F022-3A02-4B70-8285-F5569E20823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8DDDF3D-DB58-4913-9B55-A5C54F7C6F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4C98003-840D-4714-9535-8C5434E8FA5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5AF247D-D3A8-4FE6-B95A-C061398D53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BE2E516-1792-46B5-A8D0-C031374A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CEFBB31-D5CA-410A-B21D-7FE497314E6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937A577-2FC2-4502-8683-0D096A137A9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9574623-8C6C-4677-B1AA-C5125CA8789E}"/>
              </a:ext>
            </a:extLst>
          </p:cNvPr>
          <p:cNvSpPr/>
          <p:nvPr/>
        </p:nvSpPr>
        <p:spPr>
          <a:xfrm>
            <a:off x="8416422" y="402719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636F2C-A2E3-46C6-A643-92932F5DD410}"/>
              </a:ext>
            </a:extLst>
          </p:cNvPr>
          <p:cNvSpPr txBox="1"/>
          <p:nvPr/>
        </p:nvSpPr>
        <p:spPr>
          <a:xfrm>
            <a:off x="8924578" y="529149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431A5D-7486-46BC-8DC4-18FA276F12A2}"/>
              </a:ext>
            </a:extLst>
          </p:cNvPr>
          <p:cNvGrpSpPr/>
          <p:nvPr/>
        </p:nvGrpSpPr>
        <p:grpSpPr>
          <a:xfrm>
            <a:off x="8727808" y="4368831"/>
            <a:ext cx="1006998" cy="827590"/>
            <a:chOff x="853440" y="4579716"/>
            <a:chExt cx="1006998" cy="82759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3758EB2-4C28-4209-8448-E11FFED8591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12CEA2A-FC0D-4BE7-89AC-426B7C18DD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3328CEE-9DB9-4124-A54B-AD1BF2C229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9B862D2-A385-499A-B225-3985A91B559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C11FEEC-A1AD-4903-B163-51415E8C8D3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7BCB1CE-C3F0-40F4-9EF0-E7480AB2C4E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3B91B1A-6F7F-4E53-9F1B-CFF894F74B0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E1A29D0-08FD-444A-91BF-06FB024B40D3}"/>
              </a:ext>
            </a:extLst>
          </p:cNvPr>
          <p:cNvSpPr/>
          <p:nvPr/>
        </p:nvSpPr>
        <p:spPr>
          <a:xfrm>
            <a:off x="10331750" y="3996271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5A69A01-3EBF-438A-9BAC-88E97E07A699}"/>
              </a:ext>
            </a:extLst>
          </p:cNvPr>
          <p:cNvSpPr txBox="1"/>
          <p:nvPr/>
        </p:nvSpPr>
        <p:spPr>
          <a:xfrm>
            <a:off x="10839906" y="526056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37FFE1C-2F84-44B0-8F35-B19C246D0451}"/>
              </a:ext>
            </a:extLst>
          </p:cNvPr>
          <p:cNvGrpSpPr/>
          <p:nvPr/>
        </p:nvGrpSpPr>
        <p:grpSpPr>
          <a:xfrm>
            <a:off x="10643136" y="4337906"/>
            <a:ext cx="1006998" cy="827590"/>
            <a:chOff x="853440" y="4579716"/>
            <a:chExt cx="1006998" cy="82759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746BB20-3353-4DCE-BBF5-3006554863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37FED72-0BA7-42A8-BB05-66C5E15ED6B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0C18E1D-0918-4CB3-954D-91BBB967799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A7CB74-2A7F-48F2-82DB-C832F148A96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FDC518A-3289-4A86-B277-D48A4DC9B0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02874B-6E3C-4181-88D1-B27EDCBE7F2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A4CD832-D6F6-4021-A6BE-C8F74ECEAAB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BBE62429-E342-4C0B-9431-2F12E2E99789}"/>
              </a:ext>
            </a:extLst>
          </p:cNvPr>
          <p:cNvSpPr txBox="1"/>
          <p:nvPr/>
        </p:nvSpPr>
        <p:spPr>
          <a:xfrm>
            <a:off x="7051176" y="574421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6974142" y="6407587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2980266" y="2322906"/>
            <a:ext cx="9421793" cy="5429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075E19E8-EB5E-504B-BC3C-F9AB5D02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1444" y="475561"/>
            <a:ext cx="914400" cy="9144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79ACD6-B84B-E142-96D7-BE602B6A0EA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3338644" y="138996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05B38FFD-5332-094F-A5AC-0F7E3DC6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9022" y="472143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261AFD-132D-A340-B1E4-C1D4A77A7D5B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626222" y="138654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User">
            <a:extLst>
              <a:ext uri="{FF2B5EF4-FFF2-40B4-BE49-F238E27FC236}">
                <a16:creationId xmlns:a16="http://schemas.microsoft.com/office/drawing/2014/main" id="{7912C8F7-33C1-CD48-BF9C-4C741C855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398" y="483083"/>
            <a:ext cx="914400" cy="9144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045E4E1-6814-6F4F-A93A-579A9905AC6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763598" y="139748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05557C88-EB52-8A42-BA50-9F30A49A0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976" y="479665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63857D-F3B0-9448-AE7E-FA7608F3577F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051176" y="1394065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User">
            <a:extLst>
              <a:ext uri="{FF2B5EF4-FFF2-40B4-BE49-F238E27FC236}">
                <a16:creationId xmlns:a16="http://schemas.microsoft.com/office/drawing/2014/main" id="{0810D150-4EE2-E64E-BC40-F87646369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0749" y="484902"/>
            <a:ext cx="914400" cy="9144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CE25A85-0481-5A47-AE86-791C9F0B206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8217949" y="139930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User">
            <a:extLst>
              <a:ext uri="{FF2B5EF4-FFF2-40B4-BE49-F238E27FC236}">
                <a16:creationId xmlns:a16="http://schemas.microsoft.com/office/drawing/2014/main" id="{6F567BFC-DC6A-7543-AD35-6079773C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8327" y="481484"/>
            <a:ext cx="914400" cy="9144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4AE564-40DB-4042-A2B0-93F60D6020C7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9505527" y="139588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User">
            <a:extLst>
              <a:ext uri="{FF2B5EF4-FFF2-40B4-BE49-F238E27FC236}">
                <a16:creationId xmlns:a16="http://schemas.microsoft.com/office/drawing/2014/main" id="{4C68DB3A-F7A7-3148-94BE-6E9ADC38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703" y="492424"/>
            <a:ext cx="914400" cy="9144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C7AA84-8E96-224E-91C3-2FD96A7515F1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0642903" y="140682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User">
            <a:extLst>
              <a:ext uri="{FF2B5EF4-FFF2-40B4-BE49-F238E27FC236}">
                <a16:creationId xmlns:a16="http://schemas.microsoft.com/office/drawing/2014/main" id="{C21822B2-AF48-734F-BE08-31880A7D4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3281" y="489006"/>
            <a:ext cx="914400" cy="9144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925340-7873-6345-9A3A-F7EFAE0027BD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1930481" y="140340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79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6" grpId="0" animBg="1"/>
      <p:bldP spid="137" grpId="0" animBg="1"/>
      <p:bldP spid="138" grpId="0"/>
      <p:bldP spid="147" grpId="0" animBg="1"/>
      <p:bldP spid="148" grpId="0"/>
      <p:bldP spid="157" grpId="0" animBg="1"/>
      <p:bldP spid="158" grpId="0"/>
      <p:bldP spid="167" grpId="0" animBg="1"/>
      <p:bldP spid="168" grpId="0"/>
      <p:bldP spid="177" grpId="0"/>
      <p:bldP spid="8" grpId="0"/>
      <p:bldP spid="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844952" y="3592175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6286982" y="122469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a Deployment to rollout a ReplicaSet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6286982" y="199857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Updating the Deployment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6286982" y="278565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Rolling Back a Deployment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6286982" y="355953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Scaling a Deployment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9506E3-669A-3642-86B6-D1AF99D15BA6}"/>
              </a:ext>
            </a:extLst>
          </p:cNvPr>
          <p:cNvSpPr/>
          <p:nvPr/>
        </p:nvSpPr>
        <p:spPr>
          <a:xfrm>
            <a:off x="6286982" y="436496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Pausing and Resuming a 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6286982" y="513884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 Status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6286982" y="592592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Clean up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6286982" y="669980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Canary Deployments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217762" y="1542998"/>
            <a:ext cx="3069220" cy="236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217762" y="2316877"/>
            <a:ext cx="3069220" cy="159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3217762" y="3103957"/>
            <a:ext cx="3069220" cy="80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3217762" y="3877836"/>
            <a:ext cx="3069220" cy="3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CE01D3-2377-CD49-B4C5-3A37FC69FB5C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217762" y="3910479"/>
            <a:ext cx="3069220" cy="77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3217762" y="3910479"/>
            <a:ext cx="3069220" cy="154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217762" y="3910479"/>
            <a:ext cx="3069220" cy="233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3217762" y="3910479"/>
            <a:ext cx="3069220" cy="310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40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2733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7774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189572" y="3667763"/>
            <a:ext cx="2165472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3410043" y="182168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3410042" y="281039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3410043" y="3780548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LoadBalancer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3387740" y="4825774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355044" y="2218030"/>
            <a:ext cx="1054999" cy="176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2355044" y="3206740"/>
            <a:ext cx="1054998" cy="77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355044" y="3986067"/>
            <a:ext cx="1054999" cy="19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355044" y="3986067"/>
            <a:ext cx="1032696" cy="123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B5B4C71-5D25-BE44-B17F-541A87FA5A0B}"/>
              </a:ext>
            </a:extLst>
          </p:cNvPr>
          <p:cNvSpPr/>
          <p:nvPr/>
        </p:nvSpPr>
        <p:spPr>
          <a:xfrm>
            <a:off x="3387739" y="5871000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E372F8-6F42-9B4F-98E6-1487211C91FB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355044" y="3986067"/>
            <a:ext cx="1032695" cy="228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56210C3-BE24-0F43-850F-BB3EEA3E4898}"/>
              </a:ext>
            </a:extLst>
          </p:cNvPr>
          <p:cNvSpPr/>
          <p:nvPr/>
        </p:nvSpPr>
        <p:spPr>
          <a:xfrm>
            <a:off x="5904198" y="182168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communication between applications inside k8s cluster (Example: Frontend application accessing backend application)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7CBF98-CE08-4049-A0E0-A18CF9CD1F28}"/>
              </a:ext>
            </a:extLst>
          </p:cNvPr>
          <p:cNvSpPr/>
          <p:nvPr/>
        </p:nvSpPr>
        <p:spPr>
          <a:xfrm>
            <a:off x="5904197" y="281039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accessing applications outside of of k8s cluster using Worker Node Ports (Example: Accessing Frontend application on browser)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0A250F-ED3A-C447-869B-6C047AC2C61C}"/>
              </a:ext>
            </a:extLst>
          </p:cNvPr>
          <p:cNvSpPr/>
          <p:nvPr/>
        </p:nvSpPr>
        <p:spPr>
          <a:xfrm>
            <a:off x="5904198" y="3780548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Primarily for Cloud Providers to integrate with their Load Balancer services (Example: AWS Elastic Load Balancer)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F2E42E-82C6-0941-A652-585EE30C6E85}"/>
              </a:ext>
            </a:extLst>
          </p:cNvPr>
          <p:cNvSpPr/>
          <p:nvPr/>
        </p:nvSpPr>
        <p:spPr>
          <a:xfrm>
            <a:off x="5881895" y="4825774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Ingress is an advanced load balancer which provides Context path based routing, SSL, SSL Redirect and many more (Example: AWS ALB)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FBAFCA-8F76-5448-9798-BAFA2773BA82}"/>
              </a:ext>
            </a:extLst>
          </p:cNvPr>
          <p:cNvSpPr/>
          <p:nvPr/>
        </p:nvSpPr>
        <p:spPr>
          <a:xfrm>
            <a:off x="5881894" y="5871000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 access externally hosted apps in k8s cluster (Example: Access AWS RDS Database endpoint by application present inside k8s cluster)</a:t>
            </a:r>
          </a:p>
        </p:txBody>
      </p:sp>
    </p:spTree>
    <p:extLst>
      <p:ext uri="{BB962C8B-B14F-4D97-AF65-F5344CB8AC3E}">
        <p14:creationId xmlns:p14="http://schemas.microsoft.com/office/powerpoint/2010/main" val="235045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3" grpId="0" animBg="1"/>
      <p:bldP spid="42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285" y="6718837"/>
            <a:ext cx="2596802" cy="79498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2975624" y="334538"/>
            <a:ext cx="9491439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3960224" y="1713767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186123" y="1918678"/>
            <a:ext cx="690934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05D06DF-1884-C944-89C8-CCBBBF9EED0A}"/>
              </a:ext>
            </a:extLst>
          </p:cNvPr>
          <p:cNvSpPr/>
          <p:nvPr/>
        </p:nvSpPr>
        <p:spPr>
          <a:xfrm>
            <a:off x="4389510" y="207543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BE3EA7E-03B0-E144-81F3-22D12E48C118}"/>
              </a:ext>
            </a:extLst>
          </p:cNvPr>
          <p:cNvSpPr txBox="1"/>
          <p:nvPr/>
        </p:nvSpPr>
        <p:spPr>
          <a:xfrm>
            <a:off x="4829596" y="3145494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264C508-229B-C747-BA19-48BA61F6BFD8}"/>
              </a:ext>
            </a:extLst>
          </p:cNvPr>
          <p:cNvGrpSpPr/>
          <p:nvPr/>
        </p:nvGrpSpPr>
        <p:grpSpPr>
          <a:xfrm>
            <a:off x="4700896" y="2417066"/>
            <a:ext cx="914036" cy="704091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3AFD51D-56B3-B64A-B331-E9C00A2E98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09AC6C-84CB-3043-A8A2-FC9AE182BF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2D83805-73E7-2643-9C6C-F098FFB156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E32BAA-0766-E146-9D3B-64B88A2AA45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8D0B744-30A3-F84D-9226-DEB01026089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C1685B-CBFB-644F-A3EC-8FA6C768680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5CEDF5D-96F5-6240-8063-986C37B11A6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837904" y="212049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7306524" y="3200121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7149290" y="2462128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887375" y="3474558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6149179" y="3747853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3960223" y="1044374"/>
            <a:ext cx="741242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NodePort or LoadBalancer or Ingress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3979777" y="4967509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4205676" y="5172420"/>
            <a:ext cx="6889791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6A62383-1950-E543-B7E6-46E142487E81}"/>
              </a:ext>
            </a:extLst>
          </p:cNvPr>
          <p:cNvSpPr/>
          <p:nvPr/>
        </p:nvSpPr>
        <p:spPr>
          <a:xfrm>
            <a:off x="4409063" y="532917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4431EB-8A42-0D4D-A082-19E87A603CCC}"/>
              </a:ext>
            </a:extLst>
          </p:cNvPr>
          <p:cNvSpPr txBox="1"/>
          <p:nvPr/>
        </p:nvSpPr>
        <p:spPr>
          <a:xfrm>
            <a:off x="4849149" y="6399236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794829" y="531705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7263449" y="639668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864065" y="671883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6071696" y="7012867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3979776" y="4298116"/>
            <a:ext cx="739287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ClusterIP Service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82AC940-FE83-9F41-BB74-C17C28E2919C}"/>
              </a:ext>
            </a:extLst>
          </p:cNvPr>
          <p:cNvGrpSpPr/>
          <p:nvPr/>
        </p:nvGrpSpPr>
        <p:grpSpPr>
          <a:xfrm>
            <a:off x="4639799" y="5522990"/>
            <a:ext cx="1006998" cy="827590"/>
            <a:chOff x="2217322" y="4152694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8A2FCB-5968-DA46-9C2F-6D2421C511C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01B1FFC-2DF5-7845-9E49-21714FA43EF1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584BE37-6DE9-3846-8A0C-9F6FD129D647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0CC1207-4215-3749-9604-19554D150123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2E50CA8-8D3B-2E45-829C-17886FA0BB9C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193FA2D-BE11-7F42-BB24-F0B5DD8F9939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3CA3D6F-E151-0D42-AB77-C29E80C1B206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7035776" y="550183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D581A37-1DEF-1842-9768-3D019706EE09}"/>
              </a:ext>
            </a:extLst>
          </p:cNvPr>
          <p:cNvSpPr/>
          <p:nvPr/>
        </p:nvSpPr>
        <p:spPr>
          <a:xfrm>
            <a:off x="9223550" y="533483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CAA91F9-0D0C-D748-81E3-203DDA8EAE8D}"/>
              </a:ext>
            </a:extLst>
          </p:cNvPr>
          <p:cNvSpPr txBox="1"/>
          <p:nvPr/>
        </p:nvSpPr>
        <p:spPr>
          <a:xfrm>
            <a:off x="9692170" y="641446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4087F22-F011-A843-B59C-CEB446F02344}"/>
              </a:ext>
            </a:extLst>
          </p:cNvPr>
          <p:cNvGrpSpPr/>
          <p:nvPr/>
        </p:nvGrpSpPr>
        <p:grpSpPr>
          <a:xfrm>
            <a:off x="9464497" y="5519610"/>
            <a:ext cx="1006998" cy="827590"/>
            <a:chOff x="2217322" y="4152694"/>
            <a:chExt cx="1006998" cy="82759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E4A4FFB-D9FD-1341-BDB1-8646D52AEA2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84A4F1C-55FF-2946-8CE4-6FB821CFCB59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98A61D6-5173-C949-83E2-0836EA6387BC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099B318-11F8-B44C-ABB4-55CF682A994D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8532812-695D-1F4F-AF52-A54F434F7DDB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784E9F9-4238-5F42-869E-37F12B95FB50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0F019BE-823C-814F-B396-D3B34162BAB4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E07B25A-5A13-A74A-94EF-CB59790B47DB}"/>
              </a:ext>
            </a:extLst>
          </p:cNvPr>
          <p:cNvSpPr/>
          <p:nvPr/>
        </p:nvSpPr>
        <p:spPr>
          <a:xfrm>
            <a:off x="9286298" y="211687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60659C8-7D0D-FE4A-8501-95E4CFA5A3A0}"/>
              </a:ext>
            </a:extLst>
          </p:cNvPr>
          <p:cNvSpPr txBox="1"/>
          <p:nvPr/>
        </p:nvSpPr>
        <p:spPr>
          <a:xfrm>
            <a:off x="9754918" y="319650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E105E5A-8537-9C4D-8BBC-5FFAC83A2929}"/>
              </a:ext>
            </a:extLst>
          </p:cNvPr>
          <p:cNvGrpSpPr/>
          <p:nvPr/>
        </p:nvGrpSpPr>
        <p:grpSpPr>
          <a:xfrm>
            <a:off x="9597684" y="2458507"/>
            <a:ext cx="914036" cy="704091"/>
            <a:chOff x="853440" y="4579716"/>
            <a:chExt cx="1006998" cy="827590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B488E04-7414-0842-B577-93F37C59FD1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9A791F7-4A7D-374A-896A-A3CC9B0A0A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4093AD4-5124-894C-A759-AE458A4E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2C6D486-BE3F-3340-BD8F-7C8562C8FEE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6D7E5D4-773F-C841-B3B6-016160782AB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4CC471A-F60F-A044-8EE2-062FCA5CEE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A67A66C-F99C-2040-9C7D-07A34AC41D2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9278751" y="356363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stCxn id="182" idx="3"/>
            <a:endCxn id="111" idx="1"/>
          </p:cNvCxnSpPr>
          <p:nvPr/>
        </p:nvCxnSpPr>
        <p:spPr>
          <a:xfrm>
            <a:off x="2418336" y="1248340"/>
            <a:ext cx="1541887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stCxn id="111" idx="2"/>
            <a:endCxn id="77" idx="0"/>
          </p:cNvCxnSpPr>
          <p:nvPr/>
        </p:nvCxnSpPr>
        <p:spPr>
          <a:xfrm flipH="1">
            <a:off x="7656659" y="146513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7577058" y="408228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7561818" y="471460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A18CA36F-CBCF-DB41-861D-EFB3AB540BCF}"/>
              </a:ext>
            </a:extLst>
          </p:cNvPr>
          <p:cNvSpPr/>
          <p:nvPr/>
        </p:nvSpPr>
        <p:spPr>
          <a:xfrm rot="16200000">
            <a:off x="10434116" y="5662977"/>
            <a:ext cx="3069968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DB – </a:t>
            </a:r>
            <a:r>
              <a:rPr lang="en-IN" sz="2000" dirty="0" err="1"/>
              <a:t>ExternalName</a:t>
            </a:r>
            <a:r>
              <a:rPr lang="en-IN" sz="2000" dirty="0"/>
              <a:t>  Service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6149F45-E11D-1347-B9D9-BF010C3E4743}"/>
              </a:ext>
            </a:extLst>
          </p:cNvPr>
          <p:cNvSpPr/>
          <p:nvPr/>
        </p:nvSpPr>
        <p:spPr>
          <a:xfrm>
            <a:off x="12853137" y="5119264"/>
            <a:ext cx="1709185" cy="15114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64B4B9C1-B880-4B49-AC48-05D73A28F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53136" y="5119264"/>
            <a:ext cx="277535" cy="27753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8C85A9E-B80F-D049-8D3E-A96A498ED4F4}"/>
              </a:ext>
            </a:extLst>
          </p:cNvPr>
          <p:cNvSpPr txBox="1"/>
          <p:nvPr/>
        </p:nvSpPr>
        <p:spPr>
          <a:xfrm>
            <a:off x="12866447" y="6265221"/>
            <a:ext cx="175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 RDS Database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A064A23E-ED47-3742-8A93-4F6756609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49630" y="5495117"/>
            <a:ext cx="711200" cy="711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35BAB2-44A8-8C49-A321-61A7E4C0EFBD}"/>
              </a:ext>
            </a:extLst>
          </p:cNvPr>
          <p:cNvCxnSpPr>
            <a:cxnSpLocks/>
            <a:endCxn id="210" idx="0"/>
          </p:cNvCxnSpPr>
          <p:nvPr/>
        </p:nvCxnSpPr>
        <p:spPr>
          <a:xfrm>
            <a:off x="11432491" y="5873355"/>
            <a:ext cx="326231" cy="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88A58EA-4ED9-084C-9240-D669C1087FAB}"/>
              </a:ext>
            </a:extLst>
          </p:cNvPr>
          <p:cNvCxnSpPr>
            <a:cxnSpLocks/>
            <a:stCxn id="210" idx="2"/>
            <a:endCxn id="93" idx="1"/>
          </p:cNvCxnSpPr>
          <p:nvPr/>
        </p:nvCxnSpPr>
        <p:spPr>
          <a:xfrm>
            <a:off x="12179479" y="5873356"/>
            <a:ext cx="673658" cy="1644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56671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84" grpId="0" animBg="1"/>
      <p:bldP spid="85" grpId="0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4" grpId="0" animBg="1"/>
      <p:bldP spid="115" grpId="0"/>
      <p:bldP spid="116" grpId="0" animBg="1"/>
      <p:bldP spid="117" grpId="0"/>
      <p:bldP spid="118" grpId="0"/>
      <p:bldP spid="119" grpId="0"/>
      <p:bldP spid="120" grpId="0" animBg="1"/>
      <p:bldP spid="185" grpId="0" animBg="1"/>
      <p:bldP spid="186" grpId="0"/>
      <p:bldP spid="197" grpId="0" animBg="1"/>
      <p:bldP spid="198" grpId="0"/>
      <p:bldP spid="33" grpId="0"/>
      <p:bldP spid="210" grpId="0" animBg="1"/>
      <p:bldP spid="93" grpId="0" animBg="1"/>
      <p:bldP spid="10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80538"/>
            <a:ext cx="10872440" cy="4528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459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664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1843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2923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185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186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504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703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044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ExternalName</a:t>
            </a:r>
            <a:r>
              <a:rPr lang="en-IN" sz="1800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367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004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642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13469" y="575367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5896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905440"/>
            <a:ext cx="5175703" cy="51777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1637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91117" y="332003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231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3850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80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21465" y="70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307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1381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2004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2651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3314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8E660CC-5772-864A-87B8-F006921E38AE}"/>
              </a:ext>
            </a:extLst>
          </p:cNvPr>
          <p:cNvSpPr/>
          <p:nvPr/>
        </p:nvSpPr>
        <p:spPr>
          <a:xfrm>
            <a:off x="47777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4FB79E-6BDB-294D-85A8-F3284FE21DB2}"/>
              </a:ext>
            </a:extLst>
          </p:cNvPr>
          <p:cNvSpPr txBox="1"/>
          <p:nvPr/>
        </p:nvSpPr>
        <p:spPr>
          <a:xfrm>
            <a:off x="8345493" y="6688718"/>
            <a:ext cx="16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MySQL</a:t>
            </a:r>
          </a:p>
          <a:p>
            <a:pPr algn="ctr"/>
            <a:r>
              <a:rPr lang="en-US" sz="1800" dirty="0"/>
              <a:t>Database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320282F-E466-BF42-B071-8C0B55F1B2FA}"/>
              </a:ext>
            </a:extLst>
          </p:cNvPr>
          <p:cNvSpPr/>
          <p:nvPr/>
        </p:nvSpPr>
        <p:spPr>
          <a:xfrm>
            <a:off x="51285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9F8EBCB-7ED2-314B-BAD6-228EFEEFB054}"/>
              </a:ext>
            </a:extLst>
          </p:cNvPr>
          <p:cNvSpPr/>
          <p:nvPr/>
        </p:nvSpPr>
        <p:spPr>
          <a:xfrm>
            <a:off x="51285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73B751-7E55-9445-924D-7E7CBF3B93C7}"/>
              </a:ext>
            </a:extLst>
          </p:cNvPr>
          <p:cNvSpPr/>
          <p:nvPr/>
        </p:nvSpPr>
        <p:spPr>
          <a:xfrm>
            <a:off x="51285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C24DEF3-786A-B247-93D9-1C994C62D391}"/>
              </a:ext>
            </a:extLst>
          </p:cNvPr>
          <p:cNvSpPr/>
          <p:nvPr/>
        </p:nvSpPr>
        <p:spPr>
          <a:xfrm>
            <a:off x="102950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Alerting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FF1C7-8BC1-B44A-B508-D4D88F3767E1}"/>
              </a:ext>
            </a:extLst>
          </p:cNvPr>
          <p:cNvSpPr/>
          <p:nvPr/>
        </p:nvSpPr>
        <p:spPr>
          <a:xfrm>
            <a:off x="102950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110855-3F60-ED4B-8652-E25F73E1EE29}"/>
              </a:ext>
            </a:extLst>
          </p:cNvPr>
          <p:cNvSpPr/>
          <p:nvPr/>
        </p:nvSpPr>
        <p:spPr>
          <a:xfrm>
            <a:off x="102950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Secure Data at rest and motion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F268AB-213A-A74B-A78D-0FE05CCB2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1027" y="5306148"/>
            <a:ext cx="1422788" cy="142278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0561BF-8F1F-D345-B8A0-77B229D60862}"/>
              </a:ext>
            </a:extLst>
          </p:cNvPr>
          <p:cNvCxnSpPr>
            <a:stCxn id="28" idx="2"/>
            <a:endCxn id="5" idx="0"/>
          </p:cNvCxnSpPr>
          <p:nvPr/>
        </p:nvCxnSpPr>
        <p:spPr>
          <a:xfrm>
            <a:off x="9082767" y="4464873"/>
            <a:ext cx="109654" cy="84127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650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3174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2465" y="129203"/>
            <a:ext cx="4041433" cy="79498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Services 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4404732" y="334538"/>
            <a:ext cx="5051501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4850780" y="1713767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998056" y="1918678"/>
            <a:ext cx="390793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320912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6789532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6632298" y="2439086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370383" y="34515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5714221" y="3770088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4831275" y="1044374"/>
            <a:ext cx="432541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LoadBalance</a:t>
            </a:r>
            <a:r>
              <a:rPr lang="en-IN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4870333" y="4967509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5015313" y="5172420"/>
            <a:ext cx="389687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306443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6775063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375679" y="675534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5660793" y="7000560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4848530" y="4298116"/>
            <a:ext cx="43081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ClusterIP Service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6547390" y="553834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6926066" y="346430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cxnSpLocks/>
            <a:stCxn id="182" idx="3"/>
            <a:endCxn id="111" idx="1"/>
          </p:cNvCxnSpPr>
          <p:nvPr/>
        </p:nvCxnSpPr>
        <p:spPr>
          <a:xfrm>
            <a:off x="2418336" y="1248340"/>
            <a:ext cx="2412939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cxnSpLocks/>
            <a:stCxn id="111" idx="2"/>
            <a:endCxn id="77" idx="0"/>
          </p:cNvCxnSpPr>
          <p:nvPr/>
        </p:nvCxnSpPr>
        <p:spPr>
          <a:xfrm flipH="1">
            <a:off x="6993957" y="1465131"/>
            <a:ext cx="24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6984180" y="406114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6968940" y="469346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DD047-E604-2940-9943-D066FFE43BBA}"/>
              </a:ext>
            </a:extLst>
          </p:cNvPr>
          <p:cNvSpPr txBox="1"/>
          <p:nvPr/>
        </p:nvSpPr>
        <p:spPr>
          <a:xfrm>
            <a:off x="0" y="1830001"/>
            <a:ext cx="2539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http://&lt;SVC-Public-IP&gt;/hello</a:t>
            </a:r>
          </a:p>
        </p:txBody>
      </p:sp>
    </p:spTree>
    <p:extLst>
      <p:ext uri="{BB962C8B-B14F-4D97-AF65-F5344CB8AC3E}">
        <p14:creationId xmlns:p14="http://schemas.microsoft.com/office/powerpoint/2010/main" val="36594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 animBg="1"/>
      <p:bldP spid="33" grpId="0"/>
      <p:bldP spid="14" grpId="0"/>
      <p:bldP spid="1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YAML Basics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341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F20B13-8EAF-6440-8914-27FD415D16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D51CD-9F3D-7B42-A5CB-2264BA10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is </a:t>
            </a:r>
            <a:r>
              <a:rPr lang="en-US" dirty="0">
                <a:solidFill>
                  <a:srgbClr val="0070C0"/>
                </a:solidFill>
              </a:rPr>
              <a:t>not a </a:t>
            </a:r>
            <a:r>
              <a:rPr lang="en-US" dirty="0"/>
              <a:t>Markup Language</a:t>
            </a:r>
          </a:p>
          <a:p>
            <a:r>
              <a:rPr lang="en-US" dirty="0"/>
              <a:t>YAML is used to </a:t>
            </a:r>
            <a:r>
              <a:rPr lang="en-US" dirty="0">
                <a:solidFill>
                  <a:srgbClr val="0070C0"/>
                </a:solidFill>
              </a:rPr>
              <a:t>store information </a:t>
            </a:r>
            <a:r>
              <a:rPr lang="en-US" dirty="0"/>
              <a:t>about different things</a:t>
            </a:r>
          </a:p>
          <a:p>
            <a:r>
              <a:rPr lang="en-US" dirty="0"/>
              <a:t>We can use YAML  to </a:t>
            </a:r>
            <a:r>
              <a:rPr lang="en-US" dirty="0">
                <a:solidFill>
                  <a:srgbClr val="0070C0"/>
                </a:solidFill>
              </a:rPr>
              <a:t>define key, Value pairs </a:t>
            </a:r>
            <a:r>
              <a:rPr lang="en-US" dirty="0"/>
              <a:t>like variables, lists and objects</a:t>
            </a:r>
          </a:p>
          <a:p>
            <a:r>
              <a:rPr lang="en-US" dirty="0"/>
              <a:t>YAML is very similar to </a:t>
            </a:r>
            <a:r>
              <a:rPr lang="en-US" dirty="0">
                <a:solidFill>
                  <a:srgbClr val="0070C0"/>
                </a:solidFill>
              </a:rPr>
              <a:t>JSON</a:t>
            </a:r>
            <a:r>
              <a:rPr lang="en-US" dirty="0"/>
              <a:t> (</a:t>
            </a:r>
            <a:r>
              <a:rPr lang="en-US" dirty="0" err="1"/>
              <a:t>Javascript</a:t>
            </a:r>
            <a:r>
              <a:rPr lang="en-US" dirty="0"/>
              <a:t> Object Notation)</a:t>
            </a:r>
          </a:p>
          <a:p>
            <a:r>
              <a:rPr lang="en-US" dirty="0"/>
              <a:t>YAML primarily focuses on 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user friendliness</a:t>
            </a:r>
          </a:p>
          <a:p>
            <a:r>
              <a:rPr lang="en-US" dirty="0"/>
              <a:t>YAML is designed to be </a:t>
            </a:r>
            <a:r>
              <a:rPr lang="en-US" dirty="0">
                <a:solidFill>
                  <a:srgbClr val="0070C0"/>
                </a:solidFill>
              </a:rPr>
              <a:t>clean and easy to read</a:t>
            </a:r>
          </a:p>
          <a:p>
            <a:r>
              <a:rPr lang="en-US" dirty="0"/>
              <a:t>We can define YAML files with two different extensions</a:t>
            </a: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yml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yaml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96E99A-7D02-7745-B595-8E887D94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38595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4E5C8-EE20-554A-AB87-8475B83C3E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D072D-354E-0A44-844E-CDD758835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YAML Comments</a:t>
            </a:r>
          </a:p>
          <a:p>
            <a:r>
              <a:rPr lang="en-US" dirty="0"/>
              <a:t>YAML Key Value Pairs</a:t>
            </a:r>
          </a:p>
          <a:p>
            <a:r>
              <a:rPr lang="en-US" dirty="0"/>
              <a:t>YAML Dictionary or Map</a:t>
            </a:r>
          </a:p>
          <a:p>
            <a:r>
              <a:rPr lang="en-US" dirty="0"/>
              <a:t>YAML Array / Lists</a:t>
            </a:r>
          </a:p>
          <a:p>
            <a:r>
              <a:rPr lang="en-US" dirty="0"/>
              <a:t>YAML Spaces</a:t>
            </a:r>
          </a:p>
          <a:p>
            <a:r>
              <a:rPr lang="en-US" dirty="0"/>
              <a:t>YAML Document Separator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1DAA2-9028-9C40-8C05-CEBA5828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20286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 &amp; Files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B2C5504-860B-A64E-9482-26C78BEB6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2100" y="5467318"/>
            <a:ext cx="1955800" cy="1955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B1E7BC3-C0F8-7F4B-B624-403175B348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7405" y="5606162"/>
            <a:ext cx="1678111" cy="16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84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741C2A-F81E-D542-9DF3-13FEDA8CF6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900D4-5EAA-F840-B8B0-4FC645B9D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467"/>
            <a:ext cx="12618720" cy="1188851"/>
          </a:xfrm>
        </p:spPr>
        <p:txBody>
          <a:bodyPr/>
          <a:lstStyle/>
          <a:p>
            <a:r>
              <a:rPr lang="en-US" dirty="0"/>
              <a:t>AKS Storage Concepts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1959A8-8451-EC41-B549-845B8262B6AC}"/>
              </a:ext>
            </a:extLst>
          </p:cNvPr>
          <p:cNvSpPr/>
          <p:nvPr/>
        </p:nvSpPr>
        <p:spPr>
          <a:xfrm>
            <a:off x="6064250" y="1022384"/>
            <a:ext cx="2705100" cy="774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Concepts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B16A86-A5EA-A04B-A646-854978496B73}"/>
              </a:ext>
            </a:extLst>
          </p:cNvPr>
          <p:cNvSpPr/>
          <p:nvPr/>
        </p:nvSpPr>
        <p:spPr>
          <a:xfrm>
            <a:off x="127000" y="3439382"/>
            <a:ext cx="3263900" cy="7747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Volumes (K8S)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8ABD7-D769-7444-BE7E-9F2914FDCE53}"/>
              </a:ext>
            </a:extLst>
          </p:cNvPr>
          <p:cNvSpPr/>
          <p:nvPr/>
        </p:nvSpPr>
        <p:spPr>
          <a:xfrm>
            <a:off x="3851275" y="3439382"/>
            <a:ext cx="3263900" cy="7747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6EE7BA-8BB4-2F42-AAE4-4594415D0779}"/>
              </a:ext>
            </a:extLst>
          </p:cNvPr>
          <p:cNvSpPr/>
          <p:nvPr/>
        </p:nvSpPr>
        <p:spPr>
          <a:xfrm>
            <a:off x="7575550" y="3439382"/>
            <a:ext cx="3263900" cy="774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Storage Classes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EBAD84-6D75-BA44-8EC8-20B1AE772297}"/>
              </a:ext>
            </a:extLst>
          </p:cNvPr>
          <p:cNvSpPr/>
          <p:nvPr/>
        </p:nvSpPr>
        <p:spPr>
          <a:xfrm>
            <a:off x="11239500" y="3439382"/>
            <a:ext cx="3263900" cy="7747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 Claims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009B0-03C0-6A42-8A0E-3DE3F460BD92}"/>
              </a:ext>
            </a:extLst>
          </p:cNvPr>
          <p:cNvSpPr/>
          <p:nvPr/>
        </p:nvSpPr>
        <p:spPr>
          <a:xfrm>
            <a:off x="127000" y="4581224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emptyDir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D570B-FFEB-5A40-B2C6-391C9DCE8569}"/>
              </a:ext>
            </a:extLst>
          </p:cNvPr>
          <p:cNvSpPr/>
          <p:nvPr/>
        </p:nvSpPr>
        <p:spPr>
          <a:xfrm>
            <a:off x="127000" y="5392286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02B1D4-34F0-D845-80D7-C67C99396127}"/>
              </a:ext>
            </a:extLst>
          </p:cNvPr>
          <p:cNvSpPr/>
          <p:nvPr/>
        </p:nvSpPr>
        <p:spPr>
          <a:xfrm>
            <a:off x="127000" y="6229037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777B67-FA2B-2C44-AAEB-5CD7EE0DA407}"/>
              </a:ext>
            </a:extLst>
          </p:cNvPr>
          <p:cNvSpPr/>
          <p:nvPr/>
        </p:nvSpPr>
        <p:spPr>
          <a:xfrm>
            <a:off x="3851275" y="4581224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Disks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2858BC-ED4F-C24D-AEBA-D89BDE57CF69}"/>
              </a:ext>
            </a:extLst>
          </p:cNvPr>
          <p:cNvSpPr/>
          <p:nvPr/>
        </p:nvSpPr>
        <p:spPr>
          <a:xfrm>
            <a:off x="3851275" y="5392286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Files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A99D89-A7DD-0C4C-8BC9-4E3231DDBB78}"/>
              </a:ext>
            </a:extLst>
          </p:cNvPr>
          <p:cNvSpPr/>
          <p:nvPr/>
        </p:nvSpPr>
        <p:spPr>
          <a:xfrm>
            <a:off x="7575550" y="4561293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F43BC1-C7F0-F044-B4B0-B51CC6F2B69B}"/>
              </a:ext>
            </a:extLst>
          </p:cNvPr>
          <p:cNvSpPr/>
          <p:nvPr/>
        </p:nvSpPr>
        <p:spPr>
          <a:xfrm>
            <a:off x="7575550" y="5372355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managed-premium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82A74A-343F-764A-BB31-5C87004C825A}"/>
              </a:ext>
            </a:extLst>
          </p:cNvPr>
          <p:cNvSpPr/>
          <p:nvPr/>
        </p:nvSpPr>
        <p:spPr>
          <a:xfrm>
            <a:off x="7575550" y="6209106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155F2E-A295-8E4C-965C-1966FCA7BF31}"/>
              </a:ext>
            </a:extLst>
          </p:cNvPr>
          <p:cNvSpPr/>
          <p:nvPr/>
        </p:nvSpPr>
        <p:spPr>
          <a:xfrm>
            <a:off x="7575550" y="7088871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r>
              <a:rPr lang="en-US" dirty="0"/>
              <a:t>-premium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40926F-36DF-3542-9C10-C3BDC89BC92B}"/>
              </a:ext>
            </a:extLst>
          </p:cNvPr>
          <p:cNvSpPr/>
          <p:nvPr/>
        </p:nvSpPr>
        <p:spPr>
          <a:xfrm>
            <a:off x="11239500" y="4561293"/>
            <a:ext cx="3263900" cy="12950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Dynamically provision the storage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0FB851-0424-344C-B714-73D45AEBABC5}"/>
              </a:ext>
            </a:extLst>
          </p:cNvPr>
          <p:cNvCxnSpPr>
            <a:stCxn id="5" idx="2"/>
          </p:cNvCxnSpPr>
          <p:nvPr/>
        </p:nvCxnSpPr>
        <p:spPr>
          <a:xfrm flipH="1">
            <a:off x="1638300" y="1797084"/>
            <a:ext cx="57785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B2551F-3219-E645-BD99-B4B81000C5E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483225" y="1797084"/>
            <a:ext cx="1933575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2A1AC4-75FF-2244-9519-A5D64FB2C0E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416800" y="1797084"/>
            <a:ext cx="17907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2F0AC5-105A-0D48-9BE7-5F76ED4D7413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416800" y="1797084"/>
            <a:ext cx="545465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548726-AC8A-C54E-8BC6-7DE6C2F270AC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 flipV="1">
            <a:off x="7115175" y="4829152"/>
            <a:ext cx="460375" cy="199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201C71-1122-814F-8C38-BDDFA7E7848E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7115175" y="4849083"/>
            <a:ext cx="460375" cy="7911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C60647-1A23-054F-A624-253D2F347C1B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7115175" y="5660145"/>
            <a:ext cx="460375" cy="816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0EF9C9-5B63-584C-9D7B-B250412AD3D4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>
            <a:off x="7115175" y="5660145"/>
            <a:ext cx="460375" cy="1696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2D597F-F6F5-FE4F-A89A-7D179FB701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35C03-CB19-7F47-97CC-FAE8F2B6F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0" y="867232"/>
            <a:ext cx="8290560" cy="5590922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Volumes that are defined and created as part of the </a:t>
            </a:r>
            <a:r>
              <a:rPr lang="en-IN" dirty="0">
                <a:solidFill>
                  <a:srgbClr val="0070C0"/>
                </a:solidFill>
              </a:rPr>
              <a:t>pod lifecycle </a:t>
            </a:r>
            <a:r>
              <a:rPr lang="en-IN" dirty="0"/>
              <a:t>only exist until the pod is </a:t>
            </a:r>
            <a:r>
              <a:rPr lang="en-IN" dirty="0">
                <a:solidFill>
                  <a:srgbClr val="0070C0"/>
                </a:solidFill>
              </a:rPr>
              <a:t>deleted</a:t>
            </a:r>
            <a:r>
              <a:rPr lang="en-IN" dirty="0"/>
              <a:t>. </a:t>
            </a:r>
          </a:p>
          <a:p>
            <a:r>
              <a:rPr lang="en-IN" dirty="0"/>
              <a:t>Pods often expect their storage to remain if a pod is </a:t>
            </a:r>
            <a:r>
              <a:rPr lang="en-IN" dirty="0">
                <a:solidFill>
                  <a:srgbClr val="C00000"/>
                </a:solidFill>
              </a:rPr>
              <a:t>rescheduled</a:t>
            </a:r>
            <a:r>
              <a:rPr lang="en-IN" dirty="0"/>
              <a:t> on a different host during a maintenance event, especially in </a:t>
            </a:r>
            <a:r>
              <a:rPr lang="en-IN" dirty="0" err="1"/>
              <a:t>StatefulSets</a:t>
            </a:r>
            <a:r>
              <a:rPr lang="en-IN" dirty="0"/>
              <a:t>. </a:t>
            </a:r>
          </a:p>
          <a:p>
            <a:r>
              <a:rPr lang="en-IN" dirty="0"/>
              <a:t>A </a:t>
            </a:r>
            <a:r>
              <a:rPr lang="en-IN" i="1" dirty="0">
                <a:solidFill>
                  <a:srgbClr val="0070C0"/>
                </a:solidFill>
              </a:rPr>
              <a:t>persistent volume</a:t>
            </a:r>
            <a:r>
              <a:rPr lang="en-IN" dirty="0">
                <a:solidFill>
                  <a:srgbClr val="0070C0"/>
                </a:solidFill>
              </a:rPr>
              <a:t> (PV) </a:t>
            </a:r>
            <a:r>
              <a:rPr lang="en-IN" dirty="0"/>
              <a:t>is a storage resource created and managed by the Kubernetes API that can exist beyond the lifetime of an individual pod.</a:t>
            </a:r>
          </a:p>
          <a:p>
            <a:r>
              <a:rPr lang="en-IN" dirty="0"/>
              <a:t>For AKS, </a:t>
            </a:r>
            <a:r>
              <a:rPr lang="en-IN" dirty="0">
                <a:solidFill>
                  <a:srgbClr val="0070C0"/>
                </a:solidFill>
              </a:rPr>
              <a:t>Azure Disks or Azure Files </a:t>
            </a:r>
            <a:r>
              <a:rPr lang="en-IN" dirty="0"/>
              <a:t>are used to provide the </a:t>
            </a:r>
            <a:r>
              <a:rPr lang="en-IN" dirty="0" err="1"/>
              <a:t>PersistentVolume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673958-0098-C44A-98F3-8BAF436B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40" y="-133593"/>
            <a:ext cx="13355320" cy="1188851"/>
          </a:xfrm>
        </p:spPr>
        <p:txBody>
          <a:bodyPr>
            <a:noAutofit/>
          </a:bodyPr>
          <a:lstStyle/>
          <a:p>
            <a:r>
              <a:rPr lang="en-US" sz="4300" dirty="0"/>
              <a:t>Why do we need Persistent Storage in Kubernetes?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898064-F0B7-AD46-9D9F-29E4C05B2203}"/>
              </a:ext>
            </a:extLst>
          </p:cNvPr>
          <p:cNvSpPr/>
          <p:nvPr/>
        </p:nvSpPr>
        <p:spPr>
          <a:xfrm>
            <a:off x="9423400" y="1055258"/>
            <a:ext cx="4404360" cy="1931654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4C23B5-A74E-7F47-B92D-A5EE3BD2E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46623" y="4362654"/>
            <a:ext cx="1327150" cy="13271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10C3C27-EE45-714E-946F-27D51FF03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0610" y="5847192"/>
            <a:ext cx="1327150" cy="13271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D7868D-944A-E14F-AB1B-7E029B68C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22180" y="4334181"/>
            <a:ext cx="1327150" cy="13271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7B3495-BC41-E447-8C74-DCF3395801B4}"/>
              </a:ext>
            </a:extLst>
          </p:cNvPr>
          <p:cNvSpPr/>
          <p:nvPr/>
        </p:nvSpPr>
        <p:spPr>
          <a:xfrm>
            <a:off x="9512300" y="4362654"/>
            <a:ext cx="2006600" cy="16317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877D39-0720-124C-BF4E-B797CB021BD7}"/>
              </a:ext>
            </a:extLst>
          </p:cNvPr>
          <p:cNvSpPr/>
          <p:nvPr/>
        </p:nvSpPr>
        <p:spPr>
          <a:xfrm>
            <a:off x="12160885" y="4362654"/>
            <a:ext cx="2006600" cy="30414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B6A8D5-FAF4-FD4D-B196-D91A75A80417}"/>
              </a:ext>
            </a:extLst>
          </p:cNvPr>
          <p:cNvSpPr txBox="1"/>
          <p:nvPr/>
        </p:nvSpPr>
        <p:spPr>
          <a:xfrm>
            <a:off x="9471485" y="5589826"/>
            <a:ext cx="2189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BC120-DB74-D74C-B249-D7B436D8B77F}"/>
              </a:ext>
            </a:extLst>
          </p:cNvPr>
          <p:cNvSpPr txBox="1"/>
          <p:nvPr/>
        </p:nvSpPr>
        <p:spPr>
          <a:xfrm>
            <a:off x="12412244" y="5563513"/>
            <a:ext cx="1415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D1EDE-6A59-EE45-B6D3-20EB5DFFE5ED}"/>
              </a:ext>
            </a:extLst>
          </p:cNvPr>
          <p:cNvSpPr txBox="1"/>
          <p:nvPr/>
        </p:nvSpPr>
        <p:spPr>
          <a:xfrm>
            <a:off x="12128933" y="7065546"/>
            <a:ext cx="2070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Storage Account</a:t>
            </a:r>
          </a:p>
        </p:txBody>
      </p:sp>
      <p:pic>
        <p:nvPicPr>
          <p:cNvPr id="16" name="Picture 2" descr="Kubernetes&#10;">
            <a:extLst>
              <a:ext uri="{FF2B5EF4-FFF2-40B4-BE49-F238E27FC236}">
                <a16:creationId xmlns:a16="http://schemas.microsoft.com/office/drawing/2014/main" id="{1552FC60-5A95-2947-82FD-0858AA04E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9142" y="1122137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4998B19-0B1D-8748-AC3C-9C2C87141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1798" y="1119996"/>
            <a:ext cx="703707" cy="7037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3CC44B-0AEF-7A4B-B0B8-1199851F9D17}"/>
              </a:ext>
            </a:extLst>
          </p:cNvPr>
          <p:cNvSpPr txBox="1"/>
          <p:nvPr/>
        </p:nvSpPr>
        <p:spPr>
          <a:xfrm>
            <a:off x="10566400" y="10552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12FD14-4ACE-6F4E-943D-A8AB26613B52}"/>
              </a:ext>
            </a:extLst>
          </p:cNvPr>
          <p:cNvCxnSpPr>
            <a:cxnSpLocks/>
            <a:stCxn id="30" idx="2"/>
            <a:endCxn id="10" idx="0"/>
          </p:cNvCxnSpPr>
          <p:nvPr/>
        </p:nvCxnSpPr>
        <p:spPr>
          <a:xfrm flipH="1">
            <a:off x="10485755" y="2726909"/>
            <a:ext cx="1328125" cy="1607272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0ECED4-4867-C34C-ACD3-115975AEE092}"/>
              </a:ext>
            </a:extLst>
          </p:cNvPr>
          <p:cNvCxnSpPr>
            <a:cxnSpLocks/>
            <a:stCxn id="30" idx="2"/>
            <a:endCxn id="12" idx="0"/>
          </p:cNvCxnSpPr>
          <p:nvPr/>
        </p:nvCxnSpPr>
        <p:spPr>
          <a:xfrm>
            <a:off x="11813880" y="2726909"/>
            <a:ext cx="1350305" cy="16357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11A34F52-D69D-1740-88AF-E38350F0F118}"/>
              </a:ext>
            </a:extLst>
          </p:cNvPr>
          <p:cNvSpPr/>
          <p:nvPr/>
        </p:nvSpPr>
        <p:spPr>
          <a:xfrm>
            <a:off x="8216900" y="3149600"/>
            <a:ext cx="2268855" cy="850900"/>
          </a:xfrm>
          <a:prstGeom prst="wedgeRoundRectCallout">
            <a:avLst>
              <a:gd name="adj1" fmla="val 26186"/>
              <a:gd name="adj2" fmla="val 84888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Node / Pod Access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2BC8D28F-3EBB-774A-BF80-604D26E3BD97}"/>
              </a:ext>
            </a:extLst>
          </p:cNvPr>
          <p:cNvSpPr/>
          <p:nvPr/>
        </p:nvSpPr>
        <p:spPr>
          <a:xfrm>
            <a:off x="8559801" y="6652293"/>
            <a:ext cx="3180540" cy="850900"/>
          </a:xfrm>
          <a:prstGeom prst="wedgeRoundRectCallout">
            <a:avLst>
              <a:gd name="adj1" fmla="val 70439"/>
              <a:gd name="adj2" fmla="val -201679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Concurrent Node / Pod Access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D98229-7E47-E246-BB1D-7E11F5C47921}"/>
              </a:ext>
            </a:extLst>
          </p:cNvPr>
          <p:cNvSpPr/>
          <p:nvPr/>
        </p:nvSpPr>
        <p:spPr>
          <a:xfrm>
            <a:off x="10306823" y="2086498"/>
            <a:ext cx="3014113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</a:p>
          <a:p>
            <a:pPr algn="ctr"/>
            <a:r>
              <a:rPr lang="en-US" dirty="0"/>
              <a:t>(Static / Dynamic)</a:t>
            </a:r>
          </a:p>
        </p:txBody>
      </p:sp>
    </p:spTree>
    <p:extLst>
      <p:ext uri="{BB962C8B-B14F-4D97-AF65-F5344CB8AC3E}">
        <p14:creationId xmlns:p14="http://schemas.microsoft.com/office/powerpoint/2010/main" val="171996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/>
      <p:bldP spid="14" grpId="0"/>
      <p:bldP spid="15" grpId="0"/>
      <p:bldP spid="18" grpId="0"/>
      <p:bldP spid="28" grpId="0" animBg="1"/>
      <p:bldP spid="29" grpId="0" animBg="1"/>
      <p:bldP spid="3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757AF9-A790-4841-900D-66D0C93780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6F756D-837E-C340-B270-CB33220F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42777"/>
            <a:ext cx="12618720" cy="1188851"/>
          </a:xfrm>
        </p:spPr>
        <p:txBody>
          <a:bodyPr/>
          <a:lstStyle/>
          <a:p>
            <a:r>
              <a:rPr lang="en-US" dirty="0"/>
              <a:t>Persistent Volume Claims – How it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4AAD7A-7FAB-3B4E-98EB-46EF9533342C}"/>
              </a:ext>
            </a:extLst>
          </p:cNvPr>
          <p:cNvSpPr/>
          <p:nvPr/>
        </p:nvSpPr>
        <p:spPr>
          <a:xfrm>
            <a:off x="508000" y="3632383"/>
            <a:ext cx="6860540" cy="3083346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Kubernetes&#10;">
            <a:extLst>
              <a:ext uri="{FF2B5EF4-FFF2-40B4-BE49-F238E27FC236}">
                <a16:creationId xmlns:a16="http://schemas.microsoft.com/office/drawing/2014/main" id="{4BF3D32E-97BD-CE45-8A80-7BD8169BA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922" y="3699262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1369F1E-8015-1E49-AF82-6051C0331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51" y="3684265"/>
            <a:ext cx="703707" cy="703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2E7AFD-33E6-134A-941C-48AE5C2E2011}"/>
              </a:ext>
            </a:extLst>
          </p:cNvPr>
          <p:cNvSpPr txBox="1"/>
          <p:nvPr/>
        </p:nvSpPr>
        <p:spPr>
          <a:xfrm>
            <a:off x="2814174" y="3632335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A6AF2E-C228-6445-99D0-1E286568A7B7}"/>
              </a:ext>
            </a:extLst>
          </p:cNvPr>
          <p:cNvSpPr/>
          <p:nvPr/>
        </p:nvSpPr>
        <p:spPr>
          <a:xfrm>
            <a:off x="2865970" y="4979454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AE5D19-EE42-AD49-AC0C-E895E2638DA9}"/>
              </a:ext>
            </a:extLst>
          </p:cNvPr>
          <p:cNvSpPr/>
          <p:nvPr/>
        </p:nvSpPr>
        <p:spPr>
          <a:xfrm>
            <a:off x="5441861" y="4979454"/>
            <a:ext cx="1448297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B70431-CBB7-C841-BCE4-05D054C95D98}"/>
              </a:ext>
            </a:extLst>
          </p:cNvPr>
          <p:cNvSpPr/>
          <p:nvPr/>
        </p:nvSpPr>
        <p:spPr>
          <a:xfrm>
            <a:off x="755975" y="4683611"/>
            <a:ext cx="1758575" cy="18760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12C3DF-6C3E-C847-B541-5253F1391E63}"/>
              </a:ext>
            </a:extLst>
          </p:cNvPr>
          <p:cNvSpPr/>
          <p:nvPr/>
        </p:nvSpPr>
        <p:spPr>
          <a:xfrm>
            <a:off x="923405" y="4979454"/>
            <a:ext cx="1421569" cy="6404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BD60D-FEEA-1D43-AC99-E7A2E88D69A6}"/>
              </a:ext>
            </a:extLst>
          </p:cNvPr>
          <p:cNvSpPr txBox="1"/>
          <p:nvPr/>
        </p:nvSpPr>
        <p:spPr>
          <a:xfrm>
            <a:off x="800748" y="616727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Node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DAFABA4-F912-584D-9963-56B33BE3D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8300" y="3028997"/>
            <a:ext cx="1327150" cy="13271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9E0446-06AA-4D40-8995-5BACD278FCFC}"/>
              </a:ext>
            </a:extLst>
          </p:cNvPr>
          <p:cNvSpPr/>
          <p:nvPr/>
        </p:nvSpPr>
        <p:spPr>
          <a:xfrm>
            <a:off x="10740439" y="2918022"/>
            <a:ext cx="2157878" cy="2278122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CAE6B4-9F65-ED48-8C26-48FEF61BC3E6}"/>
              </a:ext>
            </a:extLst>
          </p:cNvPr>
          <p:cNvSpPr txBox="1"/>
          <p:nvPr/>
        </p:nvSpPr>
        <p:spPr>
          <a:xfrm>
            <a:off x="10737724" y="4236309"/>
            <a:ext cx="2189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</a:p>
          <a:p>
            <a:pPr algn="ctr"/>
            <a:r>
              <a:rPr lang="en-US" sz="1800" dirty="0"/>
              <a:t>Premium / Standard</a:t>
            </a:r>
          </a:p>
          <a:p>
            <a:pPr algn="ctr"/>
            <a:r>
              <a:rPr lang="en-US" sz="1800" dirty="0"/>
              <a:t>Storage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BB8D80D-45C0-4641-9AB1-1936B6B085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7828" y="5480465"/>
            <a:ext cx="1327150" cy="13271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0A52DF4-F6FC-C64D-971F-0A1B42985D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97801" y="5536505"/>
            <a:ext cx="1327150" cy="13271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79A7338-97C3-BA4B-9657-5285D61509F9}"/>
              </a:ext>
            </a:extLst>
          </p:cNvPr>
          <p:cNvSpPr/>
          <p:nvPr/>
        </p:nvSpPr>
        <p:spPr>
          <a:xfrm>
            <a:off x="10798320" y="5344264"/>
            <a:ext cx="3663170" cy="2052629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0AA59-5A81-E34B-8CA2-720055338E67}"/>
              </a:ext>
            </a:extLst>
          </p:cNvPr>
          <p:cNvSpPr txBox="1"/>
          <p:nvPr/>
        </p:nvSpPr>
        <p:spPr>
          <a:xfrm>
            <a:off x="10737724" y="6692601"/>
            <a:ext cx="1933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Files</a:t>
            </a:r>
          </a:p>
          <a:p>
            <a:pPr algn="ctr"/>
            <a:r>
              <a:rPr lang="en-US" sz="1800" dirty="0"/>
              <a:t>(Standard Storage)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53E44F-76CC-FC4E-862A-7AF3D0B672B3}"/>
              </a:ext>
            </a:extLst>
          </p:cNvPr>
          <p:cNvSpPr txBox="1"/>
          <p:nvPr/>
        </p:nvSpPr>
        <p:spPr>
          <a:xfrm>
            <a:off x="12793538" y="6810841"/>
            <a:ext cx="1545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Storage Account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8DC2D-2FAA-3940-96CB-F02399D0EDA6}"/>
              </a:ext>
            </a:extLst>
          </p:cNvPr>
          <p:cNvCxnSpPr>
            <a:stCxn id="5" idx="3"/>
            <a:endCxn id="15" idx="1"/>
          </p:cNvCxnSpPr>
          <p:nvPr/>
        </p:nvCxnSpPr>
        <p:spPr>
          <a:xfrm flipV="1">
            <a:off x="7368540" y="4057083"/>
            <a:ext cx="3371899" cy="111697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9A26E0-F1E0-AB45-A11F-3EA35A9D0055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7368540" y="5174056"/>
            <a:ext cx="3429780" cy="119652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9C34E-A1E7-474E-B9D3-C26CB90914B2}"/>
              </a:ext>
            </a:extLst>
          </p:cNvPr>
          <p:cNvSpPr/>
          <p:nvPr/>
        </p:nvSpPr>
        <p:spPr>
          <a:xfrm>
            <a:off x="2861300" y="4063222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5E1001-77CB-AF47-A20B-764B51565675}"/>
              </a:ext>
            </a:extLst>
          </p:cNvPr>
          <p:cNvCxnSpPr>
            <a:endCxn id="9" idx="1"/>
          </p:cNvCxnSpPr>
          <p:nvPr/>
        </p:nvCxnSpPr>
        <p:spPr>
          <a:xfrm>
            <a:off x="2344974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3D4A06-794A-0647-8996-ABE863566136}"/>
              </a:ext>
            </a:extLst>
          </p:cNvPr>
          <p:cNvCxnSpPr/>
          <p:nvPr/>
        </p:nvCxnSpPr>
        <p:spPr>
          <a:xfrm>
            <a:off x="4912002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9EC795E-10DB-5B49-8323-211DD317E8B7}"/>
              </a:ext>
            </a:extLst>
          </p:cNvPr>
          <p:cNvCxnSpPr/>
          <p:nvPr/>
        </p:nvCxnSpPr>
        <p:spPr>
          <a:xfrm>
            <a:off x="6856407" y="5221603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EC93E1-156C-6140-AD32-A23D72721027}"/>
              </a:ext>
            </a:extLst>
          </p:cNvPr>
          <p:cNvCxnSpPr>
            <a:cxnSpLocks/>
            <a:stCxn id="9" idx="0"/>
            <a:endCxn id="26" idx="2"/>
          </p:cNvCxnSpPr>
          <p:nvPr/>
        </p:nvCxnSpPr>
        <p:spPr>
          <a:xfrm flipH="1" flipV="1">
            <a:off x="3910055" y="4703633"/>
            <a:ext cx="4670" cy="27582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3BED595-2504-6A4C-8E34-37E4DC5CA2E9}"/>
              </a:ext>
            </a:extLst>
          </p:cNvPr>
          <p:cNvSpPr txBox="1"/>
          <p:nvPr/>
        </p:nvSpPr>
        <p:spPr>
          <a:xfrm>
            <a:off x="2620245" y="5724626"/>
            <a:ext cx="3218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Mount the Volume to Pod</a:t>
            </a: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E1DD3CE0-8350-6443-9BCF-96E2A185D279}"/>
              </a:ext>
            </a:extLst>
          </p:cNvPr>
          <p:cNvSpPr/>
          <p:nvPr/>
        </p:nvSpPr>
        <p:spPr>
          <a:xfrm rot="10800000">
            <a:off x="1447799" y="5636364"/>
            <a:ext cx="4804752" cy="530911"/>
          </a:xfrm>
          <a:prstGeom prst="uturnArrow">
            <a:avLst>
              <a:gd name="adj1" fmla="val 19813"/>
              <a:gd name="adj2" fmla="val 25000"/>
              <a:gd name="adj3" fmla="val 25000"/>
              <a:gd name="adj4" fmla="val 3321"/>
              <a:gd name="adj5" fmla="val 1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bject 12">
            <a:extLst>
              <a:ext uri="{FF2B5EF4-FFF2-40B4-BE49-F238E27FC236}">
                <a16:creationId xmlns:a16="http://schemas.microsoft.com/office/drawing/2014/main" id="{E70181CB-8D71-454C-A5EE-ED3F0A328231}"/>
              </a:ext>
            </a:extLst>
          </p:cNvPr>
          <p:cNvSpPr/>
          <p:nvPr/>
        </p:nvSpPr>
        <p:spPr>
          <a:xfrm>
            <a:off x="332718" y="1079834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4">
            <a:extLst>
              <a:ext uri="{FF2B5EF4-FFF2-40B4-BE49-F238E27FC236}">
                <a16:creationId xmlns:a16="http://schemas.microsoft.com/office/drawing/2014/main" id="{307ACB1F-A427-0F46-A537-3BAE51B8C042}"/>
              </a:ext>
            </a:extLst>
          </p:cNvPr>
          <p:cNvSpPr txBox="1"/>
          <p:nvPr/>
        </p:nvSpPr>
        <p:spPr>
          <a:xfrm>
            <a:off x="1447799" y="1643916"/>
            <a:ext cx="2271052" cy="3520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create a pod </a:t>
            </a:r>
          </a:p>
        </p:txBody>
      </p:sp>
      <p:sp>
        <p:nvSpPr>
          <p:cNvPr id="44" name="object 12">
            <a:extLst>
              <a:ext uri="{FF2B5EF4-FFF2-40B4-BE49-F238E27FC236}">
                <a16:creationId xmlns:a16="http://schemas.microsoft.com/office/drawing/2014/main" id="{035B4318-0C44-C447-A7ED-7264FCA222FF}"/>
              </a:ext>
            </a:extLst>
          </p:cNvPr>
          <p:cNvSpPr/>
          <p:nvPr/>
        </p:nvSpPr>
        <p:spPr>
          <a:xfrm>
            <a:off x="3768049" y="1067526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B37F78CC-650E-D647-9F41-63105386254F}"/>
              </a:ext>
            </a:extLst>
          </p:cNvPr>
          <p:cNvSpPr txBox="1"/>
          <p:nvPr/>
        </p:nvSpPr>
        <p:spPr>
          <a:xfrm>
            <a:off x="4527208" y="1118103"/>
            <a:ext cx="2564808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PVC will request storage based on specifics from Storage class (Disk or File)</a:t>
            </a:r>
          </a:p>
        </p:txBody>
      </p:sp>
      <p:sp>
        <p:nvSpPr>
          <p:cNvPr id="46" name="object 12">
            <a:extLst>
              <a:ext uri="{FF2B5EF4-FFF2-40B4-BE49-F238E27FC236}">
                <a16:creationId xmlns:a16="http://schemas.microsoft.com/office/drawing/2014/main" id="{F3B83DD6-15BC-DE4C-A4AB-F64873710B65}"/>
              </a:ext>
            </a:extLst>
          </p:cNvPr>
          <p:cNvSpPr/>
          <p:nvPr/>
        </p:nvSpPr>
        <p:spPr>
          <a:xfrm>
            <a:off x="7203380" y="1053109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0DA7B315-3785-FC42-A587-0FD450439D4E}"/>
              </a:ext>
            </a:extLst>
          </p:cNvPr>
          <p:cNvSpPr txBox="1"/>
          <p:nvPr/>
        </p:nvSpPr>
        <p:spPr>
          <a:xfrm>
            <a:off x="7950174" y="1108993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 API Server will dynamically provision the Persistent Volume PV requested</a:t>
            </a:r>
          </a:p>
        </p:txBody>
      </p:sp>
      <p:sp>
        <p:nvSpPr>
          <p:cNvPr id="48" name="object 12">
            <a:extLst>
              <a:ext uri="{FF2B5EF4-FFF2-40B4-BE49-F238E27FC236}">
                <a16:creationId xmlns:a16="http://schemas.microsoft.com/office/drawing/2014/main" id="{6F42CAA8-7C38-C24A-BC0F-7C05D0EBEFE2}"/>
              </a:ext>
            </a:extLst>
          </p:cNvPr>
          <p:cNvSpPr/>
          <p:nvPr/>
        </p:nvSpPr>
        <p:spPr>
          <a:xfrm>
            <a:off x="10527347" y="1048463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4">
            <a:extLst>
              <a:ext uri="{FF2B5EF4-FFF2-40B4-BE49-F238E27FC236}">
                <a16:creationId xmlns:a16="http://schemas.microsoft.com/office/drawing/2014/main" id="{8F140BD5-3E43-C740-9C77-933A11A9E4F4}"/>
              </a:ext>
            </a:extLst>
          </p:cNvPr>
          <p:cNvSpPr txBox="1"/>
          <p:nvPr/>
        </p:nvSpPr>
        <p:spPr>
          <a:xfrm>
            <a:off x="11317681" y="1115569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Once the PV is available it will get mounted to Pod for usage. </a:t>
            </a:r>
          </a:p>
        </p:txBody>
      </p:sp>
    </p:spTree>
    <p:extLst>
      <p:ext uri="{BB962C8B-B14F-4D97-AF65-F5344CB8AC3E}">
        <p14:creationId xmlns:p14="http://schemas.microsoft.com/office/powerpoint/2010/main" val="21095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5" grpId="0" animBg="1"/>
      <p:bldP spid="16" grpId="0"/>
      <p:bldP spid="19" grpId="0" animBg="1"/>
      <p:bldP spid="20" grpId="0"/>
      <p:bldP spid="21" grpId="0"/>
      <p:bldP spid="26" grpId="0" animBg="1"/>
      <p:bldP spid="36" grpId="0"/>
      <p:bldP spid="37" grpId="0" animBg="1"/>
      <p:bldP spid="42" grpId="0" animBg="1"/>
      <p:bldP spid="43" grpId="0"/>
      <p:bldP spid="44" grpId="0" animBg="1"/>
      <p:bldP spid="45" grpId="0"/>
      <p:bldP spid="46" grpId="0" animBg="1"/>
      <p:bldP spid="47" grpId="0"/>
      <p:bldP spid="48" grpId="0" animBg="1"/>
      <p:bldP spid="49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B2C5504-860B-A64E-9482-26C78BEB6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7300" y="5649928"/>
            <a:ext cx="1955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14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309551</TotalTime>
  <Words>11821</Words>
  <Application>Microsoft Macintosh PowerPoint</Application>
  <PresentationFormat>Custom</PresentationFormat>
  <Paragraphs>3620</Paragraphs>
  <Slides>247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247</vt:i4>
      </vt:variant>
    </vt:vector>
  </HeadingPairs>
  <TitlesOfParts>
    <vt:vector size="256" baseType="lpstr">
      <vt:lpstr>Aharoni</vt:lpstr>
      <vt:lpstr>Algerian</vt:lpstr>
      <vt:lpstr>Amazon Ember</vt:lpstr>
      <vt:lpstr>Arial</vt:lpstr>
      <vt:lpstr>Calibri</vt:lpstr>
      <vt:lpstr>Calibri Light</vt:lpstr>
      <vt:lpstr>Consolas</vt:lpstr>
      <vt:lpstr>Menlo</vt:lpstr>
      <vt:lpstr>Office Theme</vt:lpstr>
      <vt:lpstr>Azure AKS Kubernetes - Masterclass | Azure DevOps, Terraform</vt:lpstr>
      <vt:lpstr>PowerPoint Presentation</vt:lpstr>
      <vt:lpstr>Kubernetes Concepts</vt:lpstr>
      <vt:lpstr>Azure Services Integrated with AKS</vt:lpstr>
      <vt:lpstr>PowerPoint Presentation</vt:lpstr>
      <vt:lpstr>Docker - Fundamentals</vt:lpstr>
      <vt:lpstr>Kubernetes - Imperative &amp; Declarative</vt:lpstr>
      <vt:lpstr>PowerPoint Presentation</vt:lpstr>
      <vt:lpstr>PowerPoint Presentation</vt:lpstr>
      <vt:lpstr>PowerPoint Presentation</vt:lpstr>
      <vt:lpstr>Azure AKS &amp; Nginx Ingress – Context Path Based Routing</vt:lpstr>
      <vt:lpstr>Azure AKS    Nginx Ingress   Hostname based Routing External DNS</vt:lpstr>
      <vt:lpstr>Azure AKS    Nginx Ingress   External DNS SSL with  Lets Encrypt</vt:lpstr>
      <vt:lpstr>Kubernetes – Requests &amp; Limits</vt:lpstr>
      <vt:lpstr>Kubernetes - Namespaces &amp; DNS</vt:lpstr>
      <vt:lpstr>Limit Range</vt:lpstr>
      <vt:lpstr>Resource Quota</vt:lpstr>
      <vt:lpstr>Azure AKS Virtual Nodes</vt:lpstr>
      <vt:lpstr>Azure AKS - Virtual Nodes</vt:lpstr>
      <vt:lpstr>Azure AKS - Virtual Nodes Mixed Mode Deployments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Pipelines – Key Concepts</vt:lpstr>
      <vt:lpstr>PowerPoint Presentation</vt:lpstr>
      <vt:lpstr>Azure Pipelines – Starter Pipeline</vt:lpstr>
      <vt:lpstr>Azure DevOps – Release Pipelines</vt:lpstr>
      <vt:lpstr>Azure DevOps – Release Pipelines</vt:lpstr>
      <vt:lpstr>PowerPoint Presentation</vt:lpstr>
      <vt:lpstr>Azure Release Pipelines</vt:lpstr>
      <vt:lpstr>Azure Release Pipelines - Releases</vt:lpstr>
      <vt:lpstr>Azure AKS    HTTP Application Routing  Add On Ingress  + External DNS (Automatic Install) </vt:lpstr>
      <vt:lpstr>Azure AKS Cluster Access</vt:lpstr>
      <vt:lpstr>Azure Active Directory Authentication for AKS Admins</vt:lpstr>
      <vt:lpstr>Azure Active Directory Authentication for AKS Admins</vt:lpstr>
      <vt:lpstr>Kubernetes RBAC </vt:lpstr>
      <vt:lpstr>Kubernetes RBAC</vt:lpstr>
      <vt:lpstr>Azure Active Directory &amp; Kubernetes RBAC</vt:lpstr>
      <vt:lpstr>Azure Active Directory &amp; Kubernetes RBAC</vt:lpstr>
      <vt:lpstr>Azure Active Directory &amp; Kubernetes RBAC</vt:lpstr>
      <vt:lpstr>Azure Active Directory &amp; Kubernetes RBAC</vt:lpstr>
      <vt:lpstr>Azure Active Directory &amp; Kubernetes RBAC</vt:lpstr>
      <vt:lpstr>Azure AKS – Autoscaling Nodes &amp; Pods</vt:lpstr>
      <vt:lpstr>PowerPoint Presentation</vt:lpstr>
      <vt:lpstr>PowerPoint Presentation</vt:lpstr>
      <vt:lpstr>PowerPoint Presentation</vt:lpstr>
      <vt:lpstr>Azure AKS Cluster – Create AKS Cluster using CLI</vt:lpstr>
      <vt:lpstr>Azure AKS Cluster – Node Pools (Linux, Windows, Virtual)</vt:lpstr>
      <vt:lpstr>PowerPoint Presentation</vt:lpstr>
      <vt:lpstr>Azure AKS Cluster – Node Pools (Linux, Windows)</vt:lpstr>
      <vt:lpstr>Azure AKS Cluster – Node Pools (Linux, Windows)</vt:lpstr>
      <vt:lpstr>PowerPoint Presentation</vt:lpstr>
      <vt:lpstr>PowerPoint Presentation</vt:lpstr>
      <vt:lpstr>AKS - Introduction</vt:lpstr>
      <vt:lpstr>AKS Kubernetes - Architecture</vt:lpstr>
      <vt:lpstr>PowerPoint Presentation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PowerPoint Presentation</vt:lpstr>
      <vt:lpstr>Kubernetes - Fundamentals</vt:lpstr>
      <vt:lpstr>Kubernetes - Imperative &amp; Declarative</vt:lpstr>
      <vt:lpstr>PowerPoint Presentation</vt:lpstr>
      <vt:lpstr>Kubernetes - POD</vt:lpstr>
      <vt:lpstr>Kubernetes - POD</vt:lpstr>
      <vt:lpstr>Kubernetes – PODs</vt:lpstr>
      <vt:lpstr>Kubernetes – Multi-Container Pods</vt:lpstr>
      <vt:lpstr>PowerPoint Presentation</vt:lpstr>
      <vt:lpstr>PowerPoint Presentation</vt:lpstr>
      <vt:lpstr>Kubernetes – Service - LoadBalancer</vt:lpstr>
      <vt:lpstr>PowerPoint Presentation</vt:lpstr>
      <vt:lpstr>PowerPoint Presentation</vt:lpstr>
      <vt:lpstr>Kubernetes - ReplicaSets</vt:lpstr>
      <vt:lpstr>Kubernetes – ReplicaSet</vt:lpstr>
      <vt:lpstr>Kubernetes – ReplicaSet</vt:lpstr>
      <vt:lpstr>Kubernetes – ReplicaSet</vt:lpstr>
      <vt:lpstr>PowerPoint Presentation</vt:lpstr>
      <vt:lpstr>PowerPoint Presentation</vt:lpstr>
      <vt:lpstr>Kubernetes – Deployments</vt:lpstr>
      <vt:lpstr>Kubernetes - Deployment</vt:lpstr>
      <vt:lpstr>PowerPoint Presentation</vt:lpstr>
      <vt:lpstr>PowerPoint Presentation</vt:lpstr>
      <vt:lpstr>Kubernetes - Services</vt:lpstr>
      <vt:lpstr> Services</vt:lpstr>
      <vt:lpstr>PowerPoint Presentation</vt:lpstr>
      <vt:lpstr> Services Demo</vt:lpstr>
      <vt:lpstr>PowerPoint Presentation</vt:lpstr>
      <vt:lpstr>YAML Basics</vt:lpstr>
      <vt:lpstr>YAML Basics</vt:lpstr>
      <vt:lpstr>PowerPoint Presentation</vt:lpstr>
      <vt:lpstr>AKS Storage Concepts</vt:lpstr>
      <vt:lpstr>Why do we need Persistent Storage in Kubernetes?</vt:lpstr>
      <vt:lpstr>Persistent Volume Claims – How it works?</vt:lpstr>
      <vt:lpstr>PowerPoint Presentation</vt:lpstr>
      <vt:lpstr>Azure Disks - Introduction</vt:lpstr>
      <vt:lpstr>AKS Storage Azure Disks</vt:lpstr>
      <vt:lpstr>PowerPoint Presentation</vt:lpstr>
      <vt:lpstr>PowerPoint Presentation</vt:lpstr>
      <vt:lpstr>PowerPoint Presentation</vt:lpstr>
      <vt:lpstr>Azure MySQL Database</vt:lpstr>
      <vt:lpstr>PowerPoint Presentation</vt:lpstr>
      <vt:lpstr>PowerPoint Presentation</vt:lpstr>
      <vt:lpstr>Azure Files</vt:lpstr>
      <vt:lpstr>PowerPoint Presentation</vt:lpstr>
      <vt:lpstr>PowerPoint Presentation</vt:lpstr>
      <vt:lpstr>Why do we need Ingress?</vt:lpstr>
      <vt:lpstr>What is Ingress?</vt:lpstr>
      <vt:lpstr>Ingress - Terminology</vt:lpstr>
      <vt:lpstr>Azure AKS &amp; Nginx Ingress – Context Path Based Routing</vt:lpstr>
      <vt:lpstr>Azure AKS    Nginx Ingress   Hostname based Routing External DNS</vt:lpstr>
      <vt:lpstr>Azure AKS    Nginx Ingress   External DNS SSL with  Lets Encrypt</vt:lpstr>
      <vt:lpstr>Nginx Ingress Controller - References</vt:lpstr>
      <vt:lpstr>PowerPoint Presentation</vt:lpstr>
      <vt:lpstr>Azure AKS &amp; Nginx Ingress – Basic Architecture</vt:lpstr>
      <vt:lpstr>Basic Ingress Manifest</vt:lpstr>
      <vt:lpstr>PowerPoint Presentation</vt:lpstr>
      <vt:lpstr>Azure AKS &amp; Nginx Ingress – Context Path Based Routing</vt:lpstr>
      <vt:lpstr>Ingress CPR Manifest</vt:lpstr>
      <vt:lpstr>PowerPoint Presentation</vt:lpstr>
      <vt:lpstr>Domain Registrar</vt:lpstr>
      <vt:lpstr>DNS Zone</vt:lpstr>
      <vt:lpstr>Azure DNS Zones</vt:lpstr>
      <vt:lpstr>Delegate Domain to Azure DNS</vt:lpstr>
      <vt:lpstr>PowerPoint Presentation</vt:lpstr>
      <vt:lpstr>Kubernetes External DNS</vt:lpstr>
      <vt:lpstr>Azure AKS    Nginx Ingress   External DNS</vt:lpstr>
      <vt:lpstr>Ingress with External DNS </vt:lpstr>
      <vt:lpstr>PowerPoint Presentation</vt:lpstr>
      <vt:lpstr>Azure AKS    Nginx Ingress   External DNS Domain Name based Routing</vt:lpstr>
      <vt:lpstr>Ingress with External DNS and Domain Name based Routing</vt:lpstr>
      <vt:lpstr>PowerPoint Presentation</vt:lpstr>
      <vt:lpstr>Kubernetes Cert Manager</vt:lpstr>
      <vt:lpstr>Kubernetes cert-manager</vt:lpstr>
      <vt:lpstr>Azure AKS    Nginx Ingress   External DNS SSL with  Lets Encrypt</vt:lpstr>
      <vt:lpstr>Ingress with External DNS, DNR and SSL</vt:lpstr>
      <vt:lpstr>PowerPoint Presentation</vt:lpstr>
      <vt:lpstr>Kubernetes - Resources Requests &amp; Limits</vt:lpstr>
      <vt:lpstr>Kubernetes – Requests &amp; Limits</vt:lpstr>
      <vt:lpstr>Kubernetes  Requests &amp; Limits</vt:lpstr>
      <vt:lpstr>PowerPoint Presentation</vt:lpstr>
      <vt:lpstr>Kubernetes - Namespaces</vt:lpstr>
      <vt:lpstr>Kubernetes - Namespaces</vt:lpstr>
      <vt:lpstr>Kubernetes - Namespaces</vt:lpstr>
      <vt:lpstr>Kubernetes - Namespaces &amp; DNS</vt:lpstr>
      <vt:lpstr>PowerPoint Presentation</vt:lpstr>
      <vt:lpstr>Namespaces – Limit Range</vt:lpstr>
      <vt:lpstr>Namespaces – Limit Range</vt:lpstr>
      <vt:lpstr>Limit Range</vt:lpstr>
      <vt:lpstr>PowerPoint Presentation</vt:lpstr>
      <vt:lpstr>Namespaces - Resource Quota</vt:lpstr>
      <vt:lpstr>Resource Quota</vt:lpstr>
      <vt:lpstr>PowerPoint Presentation</vt:lpstr>
      <vt:lpstr>Azure AKS Virtual Nodes</vt:lpstr>
      <vt:lpstr>What is Virtual Kubelet?</vt:lpstr>
      <vt:lpstr>How Virtual-Kubelet works? </vt:lpstr>
      <vt:lpstr>What is ACI (Azure Container Instances)?</vt:lpstr>
      <vt:lpstr>Kubernetes Virtual Kubelet with Azure ACI</vt:lpstr>
      <vt:lpstr>Virtual Kubelet's ACI provider - Features</vt:lpstr>
      <vt:lpstr>Azure AKS – Virtual Nodes (Serverless)</vt:lpstr>
      <vt:lpstr>Azure AKS - Virtual Nodes</vt:lpstr>
      <vt:lpstr>AKS Virtual Nodes  NodeSelector</vt:lpstr>
      <vt:lpstr>PowerPoint Presentation</vt:lpstr>
      <vt:lpstr>PowerPoint Presentation</vt:lpstr>
      <vt:lpstr>Azure AKS - Virtual Nodes Mixed Mode Deployments</vt:lpstr>
      <vt:lpstr>PowerPoint Presentation</vt:lpstr>
      <vt:lpstr>Azure Container Registry - Introduction</vt:lpstr>
      <vt:lpstr>PowerPoint Presentation</vt:lpstr>
      <vt:lpstr>PowerPoint Presentation</vt:lpstr>
      <vt:lpstr>PowerPoint Presentation</vt:lpstr>
      <vt:lpstr>Azure Container Registry – Pricing Tiers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DevOps Pipelines – Build &amp; Push Docker Image to ACR</vt:lpstr>
      <vt:lpstr>PowerPoint Presentation</vt:lpstr>
      <vt:lpstr>PowerPoint Presentation</vt:lpstr>
      <vt:lpstr>PowerPoint Presentation</vt:lpstr>
      <vt:lpstr>Azure Pipelines – Key Concepts</vt:lpstr>
      <vt:lpstr>PowerPoint Presentation</vt:lpstr>
      <vt:lpstr>Azure Pipelines – Starter Pipeline</vt:lpstr>
      <vt:lpstr>Azure DevOps – Build Pipeline</vt:lpstr>
      <vt:lpstr>PowerPoint Presentation</vt:lpstr>
      <vt:lpstr>Azure DevOps – Release Pipelines</vt:lpstr>
      <vt:lpstr>Azure DevOps – Release Pipelines</vt:lpstr>
      <vt:lpstr>PowerPoint Presentation</vt:lpstr>
      <vt:lpstr>Azure Release Pipelines</vt:lpstr>
      <vt:lpstr>Azure Release Pipelines - Releases</vt:lpstr>
      <vt:lpstr>PowerPoint Presentation</vt:lpstr>
      <vt:lpstr>Azure AKS - Addons</vt:lpstr>
      <vt:lpstr>Azure AKS    HTTP Application Routing  Add On Ingress  + External DNS (Automatic Install) </vt:lpstr>
      <vt:lpstr>Ingress with External DNS</vt:lpstr>
      <vt:lpstr>PowerPoint Presentation</vt:lpstr>
      <vt:lpstr>Azure AKS Cluster Access</vt:lpstr>
      <vt:lpstr>PowerPoint Presentation</vt:lpstr>
      <vt:lpstr>Azure Active Directory Authentication for AKS Admins</vt:lpstr>
      <vt:lpstr>Azure Active Directory Authentication for AKS Admins</vt:lpstr>
      <vt:lpstr>PowerPoint Presentation</vt:lpstr>
      <vt:lpstr>Kubernetes RBAC </vt:lpstr>
      <vt:lpstr>Kubernetes RBAC</vt:lpstr>
      <vt:lpstr>PowerPoint Presentation</vt:lpstr>
      <vt:lpstr>Kubernetes RBAC Role</vt:lpstr>
      <vt:lpstr>Kubernetes RBAC Role Binding</vt:lpstr>
      <vt:lpstr>Azure Active Directory &amp; Kubernetes RBAC</vt:lpstr>
      <vt:lpstr>Azure Active Directory &amp; Kubernetes RBAC</vt:lpstr>
      <vt:lpstr>Azure Active Directory &amp; Kubernetes RBAC</vt:lpstr>
      <vt:lpstr>PowerPoint Presentation</vt:lpstr>
      <vt:lpstr>Kubernetes RBAC Cluster Role</vt:lpstr>
      <vt:lpstr>Kubernetes RBAC Cluster Role Binding</vt:lpstr>
      <vt:lpstr>Azure Active Directory &amp; Kubernetes RBAC</vt:lpstr>
      <vt:lpstr>Azure Active Directory &amp; Kubernetes RBAC</vt:lpstr>
      <vt:lpstr>PowerPoint Presentation</vt:lpstr>
      <vt:lpstr>Azure AKS – Autoscaling Nodes &amp; Pods</vt:lpstr>
      <vt:lpstr>PowerPoint Presentation</vt:lpstr>
      <vt:lpstr>Cluster Autoscaler - Introduction</vt:lpstr>
      <vt:lpstr>PowerPoint Presentation</vt:lpstr>
      <vt:lpstr>Horizontal Pod Autoscaler – HPA - Intoduction</vt:lpstr>
      <vt:lpstr>How HPA works?</vt:lpstr>
      <vt:lpstr>How is HPA configured?</vt:lpstr>
      <vt:lpstr>PowerPoint Presentation</vt:lpstr>
      <vt:lpstr>PowerPoint Presentation</vt:lpstr>
      <vt:lpstr>PowerPoint Presentation</vt:lpstr>
      <vt:lpstr>PowerPoint Presentation</vt:lpstr>
      <vt:lpstr>Azure AKS Cluster – Create AKS Cluster using CLI</vt:lpstr>
      <vt:lpstr>Azure AKS Cluster – Node Pools (Linux, Windows, Virtual)</vt:lpstr>
      <vt:lpstr>PowerPoint Presentation</vt:lpstr>
      <vt:lpstr>PowerPoint Presentation</vt:lpstr>
      <vt:lpstr>PowerPoint Presentation</vt:lpstr>
      <vt:lpstr>Azure AKS Cluster – Create AKS Cluster using CLI</vt:lpstr>
      <vt:lpstr>PowerPoint Presentation</vt:lpstr>
      <vt:lpstr>Azure AKS Cluster – Node Pools (Linux, Windows, Virtual)</vt:lpstr>
      <vt:lpstr>PowerPoint Presentation</vt:lpstr>
      <vt:lpstr>PowerPoint Presentation</vt:lpstr>
      <vt:lpstr>PowerPoint Presentation</vt:lpstr>
      <vt:lpstr>PowerPoint Presentation</vt:lpstr>
      <vt:lpstr>Azure AKS Cluster – Node Pools (Linux, Windows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Microsoft Office User</cp:lastModifiedBy>
  <cp:revision>1172</cp:revision>
  <dcterms:created xsi:type="dcterms:W3CDTF">2019-11-12T03:20:49Z</dcterms:created>
  <dcterms:modified xsi:type="dcterms:W3CDTF">2022-04-14T03:06:44Z</dcterms:modified>
</cp:coreProperties>
</file>